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0"/>
  </p:notesMasterIdLst>
  <p:sldIdLst>
    <p:sldId id="257" r:id="rId2"/>
    <p:sldId id="295" r:id="rId3"/>
    <p:sldId id="258" r:id="rId4"/>
    <p:sldId id="336" r:id="rId5"/>
    <p:sldId id="337" r:id="rId6"/>
    <p:sldId id="343" r:id="rId7"/>
    <p:sldId id="338" r:id="rId8"/>
    <p:sldId id="339" r:id="rId9"/>
    <p:sldId id="340" r:id="rId10"/>
    <p:sldId id="341" r:id="rId11"/>
    <p:sldId id="349" r:id="rId12"/>
    <p:sldId id="350" r:id="rId13"/>
    <p:sldId id="342" r:id="rId14"/>
    <p:sldId id="344" r:id="rId15"/>
    <p:sldId id="345" r:id="rId16"/>
    <p:sldId id="346" r:id="rId17"/>
    <p:sldId id="259" r:id="rId18"/>
    <p:sldId id="348" r:id="rId19"/>
    <p:sldId id="347" r:id="rId20"/>
    <p:sldId id="372" r:id="rId21"/>
    <p:sldId id="352" r:id="rId22"/>
    <p:sldId id="381" r:id="rId23"/>
    <p:sldId id="351" r:id="rId24"/>
    <p:sldId id="358" r:id="rId25"/>
    <p:sldId id="360" r:id="rId26"/>
    <p:sldId id="353" r:id="rId27"/>
    <p:sldId id="355" r:id="rId28"/>
    <p:sldId id="357" r:id="rId29"/>
    <p:sldId id="359" r:id="rId30"/>
    <p:sldId id="335" r:id="rId31"/>
    <p:sldId id="371" r:id="rId32"/>
    <p:sldId id="354" r:id="rId33"/>
    <p:sldId id="361" r:id="rId34"/>
    <p:sldId id="362" r:id="rId35"/>
    <p:sldId id="363" r:id="rId36"/>
    <p:sldId id="364" r:id="rId37"/>
    <p:sldId id="365" r:id="rId38"/>
    <p:sldId id="366" r:id="rId39"/>
    <p:sldId id="386" r:id="rId40"/>
    <p:sldId id="367" r:id="rId41"/>
    <p:sldId id="368" r:id="rId42"/>
    <p:sldId id="369" r:id="rId43"/>
    <p:sldId id="370" r:id="rId44"/>
    <p:sldId id="374" r:id="rId45"/>
    <p:sldId id="378" r:id="rId46"/>
    <p:sldId id="375" r:id="rId47"/>
    <p:sldId id="379" r:id="rId48"/>
    <p:sldId id="376" r:id="rId49"/>
    <p:sldId id="377" r:id="rId50"/>
    <p:sldId id="380" r:id="rId51"/>
    <p:sldId id="382" r:id="rId52"/>
    <p:sldId id="383" r:id="rId53"/>
    <p:sldId id="384" r:id="rId54"/>
    <p:sldId id="385" r:id="rId55"/>
    <p:sldId id="387" r:id="rId56"/>
    <p:sldId id="333" r:id="rId57"/>
    <p:sldId id="332" r:id="rId58"/>
    <p:sldId id="33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5501" autoAdjust="0"/>
  </p:normalViewPr>
  <p:slideViewPr>
    <p:cSldViewPr>
      <p:cViewPr varScale="1">
        <p:scale>
          <a:sx n="92" d="100"/>
          <a:sy n="92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A86B8-41A5-45BF-AE9B-96C920165E62}" type="datetimeFigureOut">
              <a:rPr lang="el-GR" smtClean="0"/>
              <a:t>12/2/2014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C186E-BD72-4EC5-9A2E-D7B3A468EF5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630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February 12,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February 12,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pgtools.org/" TargetMode="External"/><Relationship Id="rId2" Type="http://schemas.openxmlformats.org/officeDocument/2006/relationships/hyperlink" Target="http://gpg4win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igmail.net/" TargetMode="External"/><Relationship Id="rId2" Type="http://schemas.openxmlformats.org/officeDocument/2006/relationships/hyperlink" Target="http://www.mozilla.org/thunderbir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ionyziz.com/gp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pgp.mit.edu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GPG &amp;</a:t>
            </a:r>
            <a:r>
              <a:rPr lang="el-GR" dirty="0" smtClean="0"/>
              <a:t> κρυπτογραφια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137248" cy="2228056"/>
          </a:xfrm>
        </p:spPr>
        <p:txBody>
          <a:bodyPr/>
          <a:lstStyle/>
          <a:p>
            <a:r>
              <a:rPr lang="el-GR" dirty="0" smtClean="0"/>
              <a:t>Π</a:t>
            </a:r>
            <a:r>
              <a:rPr lang="el-GR" dirty="0"/>
              <a:t>. </a:t>
            </a:r>
            <a:r>
              <a:rPr lang="el-GR" dirty="0" smtClean="0"/>
              <a:t>Αγγελάτος</a:t>
            </a:r>
            <a:r>
              <a:rPr lang="en-US" dirty="0" smtClean="0"/>
              <a:t>, </a:t>
            </a:r>
            <a:r>
              <a:rPr lang="el-GR" dirty="0" smtClean="0"/>
              <a:t>Δ. Ζήνδρος</a:t>
            </a:r>
            <a:endParaRPr lang="en-US" dirty="0" smtClean="0"/>
          </a:p>
        </p:txBody>
      </p:sp>
      <p:pic>
        <p:nvPicPr>
          <p:cNvPr id="4" name="Picture 2" descr="Pad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1" y="5383701"/>
            <a:ext cx="1111859" cy="11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Hellman, 1976</a:t>
            </a:r>
          </a:p>
          <a:p>
            <a:r>
              <a:rPr lang="en-US" dirty="0" smtClean="0"/>
              <a:t>RSA – </a:t>
            </a:r>
            <a:r>
              <a:rPr lang="en-US" dirty="0" err="1" smtClean="0"/>
              <a:t>Rivest</a:t>
            </a:r>
            <a:r>
              <a:rPr lang="en-US" dirty="0" smtClean="0"/>
              <a:t>, Shamir, </a:t>
            </a:r>
            <a:r>
              <a:rPr lang="en-US" dirty="0" err="1" smtClean="0"/>
              <a:t>Adleman</a:t>
            </a:r>
            <a:r>
              <a:rPr lang="en-US" dirty="0" smtClean="0"/>
              <a:t>, 1977</a:t>
            </a:r>
          </a:p>
          <a:p>
            <a:r>
              <a:rPr lang="el-GR" dirty="0" smtClean="0"/>
              <a:t>Νέα ιδέα:</a:t>
            </a:r>
          </a:p>
          <a:p>
            <a:pPr lvl="1"/>
            <a:r>
              <a:rPr lang="el-GR" dirty="0" smtClean="0"/>
              <a:t>Κάθε άνθρωπος έχει ένα </a:t>
            </a:r>
            <a:r>
              <a:rPr lang="el-GR" b="1" dirty="0" smtClean="0"/>
              <a:t>ζεύγος κλειδιών</a:t>
            </a:r>
            <a:r>
              <a:rPr lang="el-GR" dirty="0" smtClean="0"/>
              <a:t>:</a:t>
            </a:r>
          </a:p>
          <a:p>
            <a:pPr lvl="1"/>
            <a:r>
              <a:rPr lang="el-GR" dirty="0" smtClean="0"/>
              <a:t>Ιδιωτικό κλειδί &amp; Δημόσιο κλειδί</a:t>
            </a:r>
          </a:p>
          <a:p>
            <a:pPr lvl="1"/>
            <a:r>
              <a:rPr lang="el-GR" dirty="0" smtClean="0"/>
              <a:t>Τα κλειδιά συνδέονται μαθηματικά</a:t>
            </a:r>
          </a:p>
          <a:p>
            <a:pPr lvl="1"/>
            <a:r>
              <a:rPr lang="el-GR" dirty="0" smtClean="0"/>
              <a:t>Για κάθε ιδιωτικό κλειδί υπάρχει μοναδικό δημόσιο</a:t>
            </a:r>
          </a:p>
          <a:p>
            <a:pPr lvl="1"/>
            <a:r>
              <a:rPr lang="el-GR" dirty="0" smtClean="0"/>
              <a:t>Για κάθε δημόσιο κλειδί υπάρχει μοναδικό ιδιωτικό</a:t>
            </a:r>
          </a:p>
          <a:p>
            <a:pPr lvl="1"/>
            <a:r>
              <a:rPr lang="el-GR" dirty="0" smtClean="0"/>
              <a:t>Από το ιδιωτικό μπορούμε να βρούμε το δημόσιο</a:t>
            </a:r>
          </a:p>
          <a:p>
            <a:pPr lvl="1"/>
            <a:r>
              <a:rPr lang="el-GR" dirty="0" smtClean="0"/>
              <a:t>Από το δημόσιο δεν μπορούμε να βρούμε το ιδιωτικό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924810" cy="34122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07904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6376" y="1984841"/>
            <a:ext cx="1800200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5590892"/>
            <a:ext cx="24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Whitfield </a:t>
            </a:r>
            <a:r>
              <a:rPr lang="en-US" dirty="0" err="1" smtClean="0"/>
              <a:t>Diffie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8104" y="554732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Martin Hellman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060848"/>
            <a:ext cx="2448272" cy="341227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err="1" smtClean="0"/>
              <a:t>Diffie</a:t>
            </a:r>
            <a:r>
              <a:rPr lang="en-US" dirty="0" smtClean="0"/>
              <a:t> &amp; Hellman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2952328" cy="2482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72514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Rivest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2880320" cy="248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3928" y="47251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Adi</a:t>
            </a:r>
            <a:r>
              <a:rPr lang="en-US" dirty="0" smtClean="0"/>
              <a:t> Shamir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132856"/>
            <a:ext cx="1581752" cy="2482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9363" y="4725144"/>
            <a:ext cx="157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Leonard </a:t>
            </a:r>
            <a:r>
              <a:rPr lang="en-US" dirty="0" err="1" smtClean="0"/>
              <a:t>Adleman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dirty="0" smtClean="0"/>
              <a:t>Ό,τι κρυπτογραφείται με το ιδιωτικό κλειδί κάποιου, αποκρυπτογραφείται από το αντίστοιχο δημόσιο του.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</a:t>
            </a:r>
            <a:r>
              <a:rPr lang="el-GR" b="1" dirty="0" smtClean="0"/>
              <a:t>με το δημόσιο κλειδί του </a:t>
            </a:r>
            <a:r>
              <a:rPr lang="en-US" b="1" dirty="0" smtClean="0"/>
              <a:t>Bob</a:t>
            </a:r>
            <a:endParaRPr lang="el-GR" b="1" dirty="0" smtClean="0"/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</a:t>
            </a:r>
            <a:r>
              <a:rPr lang="el-GR" b="1" dirty="0" smtClean="0"/>
              <a:t>με το ιδιωτικό κλειδί του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E(</a:t>
            </a:r>
            <a:r>
              <a:rPr lang="el-GR" dirty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l-GR" dirty="0"/>
              <a:t>Β</a:t>
            </a:r>
            <a:r>
              <a:rPr lang="en-US" baseline="-25000" dirty="0"/>
              <a:t>p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</a:t>
            </a:r>
            <a:r>
              <a:rPr lang="el-GR" dirty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E(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72" y="375848"/>
            <a:ext cx="944971" cy="7143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426" y="5661248"/>
            <a:ext cx="888474" cy="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3931920" cy="639762"/>
          </a:xfrm>
        </p:spPr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l-G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Γρήγορη απόδοση</a:t>
            </a:r>
          </a:p>
          <a:p>
            <a:r>
              <a:rPr lang="el-GR" dirty="0" smtClean="0"/>
              <a:t>Μοιρασμένο μυστικό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Δυσκολία ανταλλαγής κλειδιών</a:t>
            </a:r>
            <a:endParaRPr lang="el-G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836712"/>
            <a:ext cx="3931920" cy="639762"/>
          </a:xfrm>
        </p:spPr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l-G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3931920" cy="4688880"/>
          </a:xfrm>
        </p:spPr>
        <p:txBody>
          <a:bodyPr/>
          <a:lstStyle/>
          <a:p>
            <a:r>
              <a:rPr lang="el-GR" dirty="0" smtClean="0"/>
              <a:t>Αργή απόδοση</a:t>
            </a:r>
          </a:p>
          <a:p>
            <a:r>
              <a:rPr lang="el-GR" dirty="0" smtClean="0"/>
              <a:t>Ο καθένας έχει το δικό του ζεύγος κλειδιών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κλειδιά</a:t>
            </a:r>
          </a:p>
          <a:p>
            <a:r>
              <a:rPr lang="el-GR" dirty="0" smtClean="0"/>
              <a:t>Δεν υπάρχει ανάγκη ανταλλαγής κλειδ</a:t>
            </a:r>
            <a:r>
              <a:rPr lang="el-GR" dirty="0"/>
              <a:t>ι</a:t>
            </a:r>
            <a:r>
              <a:rPr lang="el-GR" dirty="0" smtClean="0"/>
              <a:t>ών</a:t>
            </a:r>
          </a:p>
        </p:txBody>
      </p:sp>
    </p:spTree>
    <p:extLst>
      <p:ext uri="{BB962C8B-B14F-4D97-AF65-F5344CB8AC3E}">
        <p14:creationId xmlns:p14="http://schemas.microsoft.com/office/powerpoint/2010/main" val="18869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243408"/>
            <a:ext cx="9865096" cy="73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Από την θεωρία στην πράξη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PGP</a:t>
            </a:r>
          </a:p>
          <a:p>
            <a:pPr lvl="1"/>
            <a:r>
              <a:rPr lang="en-US" dirty="0" smtClean="0"/>
              <a:t>Pretty Good Privacy</a:t>
            </a:r>
          </a:p>
          <a:p>
            <a:pPr lvl="1"/>
            <a:r>
              <a:rPr lang="el-GR" dirty="0" smtClean="0"/>
              <a:t>Όρισε το </a:t>
            </a:r>
            <a:r>
              <a:rPr lang="en-US" dirty="0" err="1" smtClean="0"/>
              <a:t>OpenPGP</a:t>
            </a:r>
            <a:r>
              <a:rPr lang="en-US" dirty="0" smtClean="0"/>
              <a:t> </a:t>
            </a:r>
            <a:r>
              <a:rPr lang="el-GR" dirty="0" smtClean="0"/>
              <a:t>πρωτόκολλο για κρυπτογράφηση/αποκρυπτογράφηση</a:t>
            </a:r>
          </a:p>
          <a:p>
            <a:pPr lvl="1"/>
            <a:r>
              <a:rPr lang="el-GR" dirty="0" smtClean="0"/>
              <a:t>Πρώτη ευρείας χρήσης ασύμμετρη κρυπτογραφία</a:t>
            </a:r>
            <a:endParaRPr lang="en-US" dirty="0" smtClean="0"/>
          </a:p>
          <a:p>
            <a:pPr lvl="1"/>
            <a:r>
              <a:rPr lang="en-US" dirty="0" smtClean="0"/>
              <a:t>Phil Zimmermann, 1991</a:t>
            </a:r>
          </a:p>
          <a:p>
            <a:r>
              <a:rPr lang="en-US" dirty="0" smtClean="0"/>
              <a:t>GPG</a:t>
            </a:r>
          </a:p>
          <a:p>
            <a:pPr lvl="1"/>
            <a:r>
              <a:rPr lang="el-GR" dirty="0" smtClean="0"/>
              <a:t>Ελεύθερη υλοποίηση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29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Στόχος της ώρας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Έννοιες </a:t>
            </a:r>
            <a:r>
              <a:rPr lang="el-GR" dirty="0"/>
              <a:t>στην κρυπτογραφία</a:t>
            </a:r>
          </a:p>
          <a:p>
            <a:r>
              <a:rPr lang="el-GR" dirty="0" smtClean="0"/>
              <a:t>Έννοιες </a:t>
            </a:r>
            <a:r>
              <a:rPr lang="el-GR" dirty="0"/>
              <a:t>στην ασύμμετρη </a:t>
            </a:r>
            <a:r>
              <a:rPr lang="el-GR" dirty="0" smtClean="0"/>
              <a:t>κρυπτογραφία</a:t>
            </a:r>
            <a:endParaRPr lang="en-US" dirty="0" smtClean="0"/>
          </a:p>
          <a:p>
            <a:r>
              <a:rPr lang="el-GR" dirty="0" smtClean="0"/>
              <a:t>GPG</a:t>
            </a:r>
            <a:endParaRPr lang="en-US" dirty="0" smtClean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/>
              <a:t>Κρυπτογραφημένο </a:t>
            </a:r>
            <a:r>
              <a:rPr lang="el-GR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14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20688"/>
            <a:ext cx="3744416" cy="5367521"/>
          </a:xfrm>
        </p:spPr>
      </p:pic>
      <p:sp>
        <p:nvSpPr>
          <p:cNvPr id="5" name="TextBox 4"/>
          <p:cNvSpPr txBox="1"/>
          <p:nvPr/>
        </p:nvSpPr>
        <p:spPr>
          <a:xfrm>
            <a:off x="3167844" y="598820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 Zimmermann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--gen-key</a:t>
            </a:r>
          </a:p>
          <a:p>
            <a:pPr lvl="1"/>
            <a:r>
              <a:rPr lang="el-GR" dirty="0" smtClean="0"/>
              <a:t>Δημιουργεί ένα ζεύγος δημόσιου/ιδιωτικού κλειδιού</a:t>
            </a:r>
            <a:endParaRPr lang="en-US" dirty="0" smtClean="0"/>
          </a:p>
          <a:p>
            <a:r>
              <a:rPr lang="el-GR" dirty="0" smtClean="0"/>
              <a:t>Το δημόσιο κλειδί αποθηκεύεται στον υπολογιστή σας</a:t>
            </a:r>
            <a:endParaRPr lang="en-US" dirty="0" smtClean="0"/>
          </a:p>
          <a:p>
            <a:r>
              <a:rPr lang="el-GR" dirty="0" smtClean="0"/>
              <a:t>Καλές πρακτικές:</a:t>
            </a:r>
          </a:p>
          <a:p>
            <a:pPr lvl="1"/>
            <a:r>
              <a:rPr lang="el-GR" dirty="0" smtClean="0"/>
              <a:t>4096 </a:t>
            </a:r>
            <a:r>
              <a:rPr lang="en-US" dirty="0" smtClean="0"/>
              <a:t>bits</a:t>
            </a:r>
          </a:p>
          <a:p>
            <a:pPr lvl="1"/>
            <a:r>
              <a:rPr lang="en-US" dirty="0" smtClean="0"/>
              <a:t>RSA/RSA</a:t>
            </a:r>
            <a:endParaRPr lang="en-US" dirty="0" smtClean="0"/>
          </a:p>
          <a:p>
            <a:r>
              <a:rPr lang="el-GR" dirty="0" smtClean="0"/>
              <a:t>Χρησιμοποιείστε το πραγματικό σας όνομα</a:t>
            </a:r>
          </a:p>
          <a:p>
            <a:r>
              <a:rPr lang="el-GR" dirty="0" smtClean="0"/>
              <a:t>Χρησιμοποιείστε το προσώπικό σας </a:t>
            </a:r>
            <a:r>
              <a:rPr lang="en-US" dirty="0" smtClean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23639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Passphrase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Προστατεύει το κλειδί σας</a:t>
            </a:r>
          </a:p>
          <a:p>
            <a:r>
              <a:rPr lang="el-GR" dirty="0" smtClean="0"/>
              <a:t>Το </a:t>
            </a:r>
            <a:r>
              <a:rPr lang="el-GR" b="1" dirty="0" smtClean="0"/>
              <a:t>ιδιωτικό</a:t>
            </a:r>
            <a:r>
              <a:rPr lang="el-GR" dirty="0" smtClean="0"/>
              <a:t> σας κλειδί κρυπτογραφείται με συμμετρική κρυπτογραφία χρησιμοποιώντας την ως μυστικό συμμετρικό κλειδί πριν αποθηκευθεί στο δίσκο</a:t>
            </a:r>
          </a:p>
          <a:p>
            <a:r>
              <a:rPr lang="el-GR" dirty="0" smtClean="0"/>
              <a:t>Σας ζητείται πριν τη χρήση του ιδιωτικού σας κλειδιού</a:t>
            </a:r>
          </a:p>
          <a:p>
            <a:r>
              <a:rPr lang="el-GR" dirty="0"/>
              <a:t>Χρησιμοποιείστε ένα δυνατό </a:t>
            </a:r>
            <a:r>
              <a:rPr lang="en-US" dirty="0"/>
              <a:t>passphrase</a:t>
            </a:r>
          </a:p>
          <a:p>
            <a:pPr lvl="1"/>
            <a:r>
              <a:rPr lang="el-GR" dirty="0"/>
              <a:t>Τουλάχιστον 20 χαρακτήρες</a:t>
            </a:r>
          </a:p>
          <a:p>
            <a:pPr lvl="1"/>
            <a:r>
              <a:rPr lang="el-GR" dirty="0"/>
              <a:t>Χρησιμοποιείστε κάποια φράση</a:t>
            </a:r>
            <a:endParaRPr lang="en-US" dirty="0"/>
          </a:p>
          <a:p>
            <a:r>
              <a:rPr lang="el-GR" dirty="0" smtClean="0"/>
              <a:t>Είστε υπεύθυνοι για το κλειδί σας!</a:t>
            </a:r>
          </a:p>
          <a:p>
            <a:r>
              <a:rPr lang="el-GR" dirty="0" smtClean="0"/>
              <a:t>Δεν υπάρχει </a:t>
            </a:r>
            <a:r>
              <a:rPr lang="en-US" dirty="0" smtClean="0"/>
              <a:t>“forgot password”</a:t>
            </a:r>
            <a:endParaRPr lang="el-GR" dirty="0"/>
          </a:p>
          <a:p>
            <a:pPr lvl="1"/>
            <a:r>
              <a:rPr lang="el-GR" dirty="0" smtClean="0"/>
              <a:t>Αποθηκεύεται στον υπολογιστή σας</a:t>
            </a:r>
          </a:p>
          <a:p>
            <a:pPr lvl="1"/>
            <a:r>
              <a:rPr lang="el-GR" dirty="0" smtClean="0"/>
              <a:t>Κανένας άλλος δεν έχει πρόσβαση σ’ αυτό</a:t>
            </a:r>
          </a:p>
        </p:txBody>
      </p:sp>
    </p:spTree>
    <p:extLst>
      <p:ext uri="{BB962C8B-B14F-4D97-AF65-F5344CB8AC3E}">
        <p14:creationId xmlns:p14="http://schemas.microsoft.com/office/powerpoint/2010/main" val="200185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11585170" cy="7245424"/>
          </a:xfrm>
        </p:spPr>
      </p:pic>
    </p:spTree>
    <p:extLst>
      <p:ext uri="{BB962C8B-B14F-4D97-AF65-F5344CB8AC3E}">
        <p14:creationId xmlns:p14="http://schemas.microsoft.com/office/powerpoint/2010/main" val="21274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Πληροφορίες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Όνομα και επώνυμο</a:t>
            </a:r>
          </a:p>
          <a:p>
            <a:r>
              <a:rPr lang="el-GR" dirty="0" smtClean="0"/>
              <a:t>Διεύθυνση </a:t>
            </a:r>
            <a:r>
              <a:rPr lang="en-US" dirty="0" smtClean="0"/>
              <a:t>e-mail</a:t>
            </a:r>
          </a:p>
          <a:p>
            <a:r>
              <a:rPr lang="el-GR" dirty="0" smtClean="0"/>
              <a:t>Τύπος </a:t>
            </a:r>
            <a:r>
              <a:rPr lang="en-US" dirty="0" smtClean="0"/>
              <a:t>(RSA) </a:t>
            </a:r>
            <a:r>
              <a:rPr lang="el-GR" dirty="0" smtClean="0"/>
              <a:t>και μέγεθος </a:t>
            </a:r>
            <a:r>
              <a:rPr lang="en-US" dirty="0" smtClean="0"/>
              <a:t>(4096 bits)</a:t>
            </a:r>
          </a:p>
          <a:p>
            <a:r>
              <a:rPr lang="el-GR" dirty="0" smtClean="0"/>
              <a:t>Αποτύπωμα</a:t>
            </a:r>
          </a:p>
          <a:p>
            <a:pPr lvl="1"/>
            <a:r>
              <a:rPr lang="el-GR" dirty="0" smtClean="0"/>
              <a:t>Μοναδικό για κάθε κλειδί</a:t>
            </a:r>
          </a:p>
          <a:p>
            <a:pPr lvl="1"/>
            <a:r>
              <a:rPr lang="el-GR" dirty="0" smtClean="0"/>
              <a:t>Δεν μπορεί να το μιμηθεί κάποιος</a:t>
            </a:r>
          </a:p>
          <a:p>
            <a:r>
              <a:rPr lang="el-GR" dirty="0" smtClean="0"/>
              <a:t>Αναγνωριστικό</a:t>
            </a:r>
          </a:p>
          <a:p>
            <a:pPr lvl="1"/>
            <a:r>
              <a:rPr lang="el-GR" dirty="0" smtClean="0"/>
              <a:t>Τα τελευταία 8 ψηφία του αποτυπώματος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579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Ημερομηνία λήξης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Καλή πρακτική: Λήξη σε 1 έτος</a:t>
            </a:r>
            <a:endParaRPr lang="en-US" dirty="0" smtClean="0"/>
          </a:p>
          <a:p>
            <a:pPr lvl="1"/>
            <a:r>
              <a:rPr lang="el-GR" dirty="0" smtClean="0"/>
              <a:t>Σε περίπτωση θανάτου, μη διαθεσιμότητας κ.ό.κ.</a:t>
            </a:r>
          </a:p>
          <a:p>
            <a:r>
              <a:rPr lang="el-GR" dirty="0" smtClean="0"/>
              <a:t>Ο ιδιοκτήτης του κλειδιού μπορεί να το ανανεώσει</a:t>
            </a:r>
            <a:endParaRPr lang="en-US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--edit-key F44EAFF8</a:t>
            </a:r>
            <a:endParaRPr lang="el-GR" dirty="0" smtClean="0"/>
          </a:p>
          <a:p>
            <a:r>
              <a:rPr lang="el-GR" dirty="0" smtClean="0"/>
              <a:t>Προσθέστε στο ημερολόγιό σας να το ανανεώσετε</a:t>
            </a:r>
          </a:p>
        </p:txBody>
      </p:sp>
    </p:spTree>
    <p:extLst>
      <p:ext uri="{BB962C8B-B14F-4D97-AF65-F5344CB8AC3E}">
        <p14:creationId xmlns:p14="http://schemas.microsoft.com/office/powerpoint/2010/main" val="18578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</a:t>
            </a:r>
            <a:r>
              <a:rPr lang="en-US" dirty="0" smtClean="0"/>
              <a:t>--list-secret-keys</a:t>
            </a:r>
            <a:endParaRPr lang="el-GR" dirty="0" smtClean="0"/>
          </a:p>
          <a:p>
            <a:pPr lvl="1"/>
            <a:r>
              <a:rPr lang="el-GR" dirty="0" smtClean="0"/>
              <a:t>Εμφανίζει </a:t>
            </a:r>
            <a:r>
              <a:rPr lang="el-GR" dirty="0" smtClean="0"/>
              <a:t>τα </a:t>
            </a:r>
            <a:r>
              <a:rPr lang="el-GR" dirty="0" smtClean="0"/>
              <a:t>δημόσια κλειδιά για τα οποία υπάρχουν ιδιωτικά αποθηκευμένα </a:t>
            </a:r>
            <a:r>
              <a:rPr lang="el-GR" dirty="0" smtClean="0"/>
              <a:t>τοπικ</a:t>
            </a:r>
            <a:r>
              <a:rPr lang="el-GR" dirty="0" smtClean="0"/>
              <a:t>ά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--fingerprint --list-secret-keys</a:t>
            </a:r>
          </a:p>
          <a:p>
            <a:pPr lvl="1"/>
            <a:r>
              <a:rPr lang="el-GR" dirty="0" smtClean="0"/>
              <a:t>...μαζί με τα αποτυπώματά τους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539552" y="980728"/>
            <a:ext cx="64807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169443" y="1412776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0992" y="1916832"/>
            <a:ext cx="332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Τύπος κλειδιού: </a:t>
            </a:r>
            <a:r>
              <a:rPr lang="en-US" dirty="0" smtClean="0">
                <a:solidFill>
                  <a:schemeClr val="bg1"/>
                </a:solidFill>
              </a:rPr>
              <a:t>4096-bits RSA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5416"/>
            <a:ext cx="14950259" cy="9505056"/>
          </a:xfrm>
        </p:spPr>
      </p:pic>
      <p:sp>
        <p:nvSpPr>
          <p:cNvPr id="8" name="Oval 7"/>
          <p:cNvSpPr/>
          <p:nvPr/>
        </p:nvSpPr>
        <p:spPr>
          <a:xfrm>
            <a:off x="1068432" y="980728"/>
            <a:ext cx="9832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07704" y="1374684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21007" y="1950748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Αναγνωριστικό κλειδιού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5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99392"/>
            <a:ext cx="16309373" cy="10369152"/>
          </a:xfrm>
        </p:spPr>
      </p:pic>
      <p:sp>
        <p:nvSpPr>
          <p:cNvPr id="5" name="Oval 4"/>
          <p:cNvSpPr/>
          <p:nvPr/>
        </p:nvSpPr>
        <p:spPr>
          <a:xfrm>
            <a:off x="2595488" y="1594884"/>
            <a:ext cx="550490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539217" y="2061287"/>
            <a:ext cx="1674365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52520" y="2637351"/>
            <a:ext cx="143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chemeClr val="bg1"/>
                </a:solidFill>
              </a:rPr>
              <a:t>Αποτύπωμα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ξεκινάμε...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το </a:t>
            </a:r>
            <a:r>
              <a:rPr lang="en-US" dirty="0" smtClean="0"/>
              <a:t>GPG </a:t>
            </a:r>
            <a:r>
              <a:rPr lang="el-GR" dirty="0" smtClean="0"/>
              <a:t>για το σύστημά σας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Linux,</a:t>
            </a:r>
            <a:r>
              <a:rPr lang="el-GR" dirty="0" smtClean="0"/>
              <a:t> το έχετε ήδη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Windows, Gpg4win:</a:t>
            </a:r>
          </a:p>
          <a:p>
            <a:pPr lvl="2"/>
            <a:r>
              <a:rPr lang="en-US" dirty="0">
                <a:hlinkClick r:id="rId2"/>
              </a:rPr>
              <a:t>http://gpg4win.org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l-GR" dirty="0" smtClean="0"/>
              <a:t>Αν έχετε </a:t>
            </a:r>
            <a:r>
              <a:rPr lang="en-US" dirty="0" smtClean="0"/>
              <a:t>Mac, GPG Suite:</a:t>
            </a:r>
          </a:p>
          <a:p>
            <a:pPr lvl="2"/>
            <a:r>
              <a:rPr lang="en-US" dirty="0">
                <a:hlinkClick r:id="rId3"/>
              </a:rPr>
              <a:t>https://gpgtools.org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5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Όσο συνεχίζουμε...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Κατεβάστε </a:t>
            </a:r>
            <a:r>
              <a:rPr lang="en-US" dirty="0" smtClean="0"/>
              <a:t>Thunderbird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www.mozilla.org/thunderbird</a:t>
            </a:r>
            <a:endParaRPr lang="en-US" dirty="0" smtClean="0"/>
          </a:p>
          <a:p>
            <a:r>
              <a:rPr lang="el-GR" dirty="0" smtClean="0"/>
              <a:t>Εγκαταστήστε το για το </a:t>
            </a:r>
            <a:r>
              <a:rPr lang="en-US" dirty="0" smtClean="0"/>
              <a:t>e-mail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Κατεβάστε το </a:t>
            </a:r>
            <a:r>
              <a:rPr lang="en-US" dirty="0" err="1" smtClean="0"/>
              <a:t>Enigmail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www.enigmail.net</a:t>
            </a:r>
            <a:endParaRPr lang="en-US" dirty="0" smtClean="0"/>
          </a:p>
          <a:p>
            <a:r>
              <a:rPr lang="el-GR" dirty="0" smtClean="0"/>
              <a:t>Εγκαταστήστε το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</a:t>
            </a:r>
            <a:r>
              <a:rPr lang="el-GR" dirty="0" smtClean="0"/>
              <a:t>που μας βοηθά να δημοσιεύουμε τα κλειδιά μας</a:t>
            </a:r>
          </a:p>
          <a:p>
            <a:r>
              <a:rPr lang="el-GR" dirty="0" smtClean="0"/>
              <a:t>Μπορείτε να δημοσιεύετε τα κλειδιά σας οπουδήποτε</a:t>
            </a:r>
            <a:endParaRPr lang="en-US" dirty="0" smtClean="0"/>
          </a:p>
          <a:p>
            <a:pPr lvl="1"/>
            <a:r>
              <a:rPr lang="el-GR" dirty="0" smtClean="0"/>
              <a:t>π.χ. προσωπική σας σελίδα </a:t>
            </a:r>
            <a:r>
              <a:rPr lang="en-US" dirty="0" smtClean="0"/>
              <a:t>(</a:t>
            </a:r>
            <a:r>
              <a:rPr lang="el-GR" dirty="0" smtClean="0"/>
              <a:t>δείτε </a:t>
            </a:r>
            <a:r>
              <a:rPr lang="en-US" dirty="0" smtClean="0">
                <a:hlinkClick r:id="rId2"/>
              </a:rPr>
              <a:t>https://dionyziz.com/gpg</a:t>
            </a:r>
            <a:r>
              <a:rPr lang="en-US" dirty="0" smtClean="0"/>
              <a:t>)</a:t>
            </a:r>
            <a:endParaRPr lang="el-GR" dirty="0" smtClean="0"/>
          </a:p>
          <a:p>
            <a:r>
              <a:rPr lang="el-GR" dirty="0" smtClean="0"/>
              <a:t>Είναι πιο εύκολο σε έναν </a:t>
            </a:r>
            <a:r>
              <a:rPr lang="en-US" dirty="0" smtClean="0"/>
              <a:t>key server</a:t>
            </a:r>
          </a:p>
          <a:p>
            <a:r>
              <a:rPr lang="el-GR" dirty="0" smtClean="0"/>
              <a:t>Υπάρχουν πολλοί</a:t>
            </a:r>
          </a:p>
          <a:p>
            <a:r>
              <a:rPr lang="el-GR" dirty="0" smtClean="0"/>
              <a:t>Μοιράζονται μεταξύ τους τα κλειδιά</a:t>
            </a:r>
          </a:p>
          <a:p>
            <a:r>
              <a:rPr lang="el-GR" dirty="0" smtClean="0"/>
              <a:t>Ανεβάζουμε το κλειδί μας σε κάποιον</a:t>
            </a:r>
          </a:p>
          <a:p>
            <a:r>
              <a:rPr lang="el-GR" dirty="0" smtClean="0"/>
              <a:t>Καταλήγει σε όλους</a:t>
            </a:r>
          </a:p>
          <a:p>
            <a:r>
              <a:rPr lang="el-GR" dirty="0" smtClean="0"/>
              <a:t>Όποιος θέλει μπορεί να μας βρει</a:t>
            </a:r>
          </a:p>
        </p:txBody>
      </p:sp>
    </p:spTree>
    <p:extLst>
      <p:ext uri="{BB962C8B-B14F-4D97-AF65-F5344CB8AC3E}">
        <p14:creationId xmlns:p14="http://schemas.microsoft.com/office/powerpoint/2010/main" val="378751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Δημοσίευση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Δημοσίευση δημόσιου κλειδιού: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pg</a:t>
            </a:r>
            <a:r>
              <a:rPr lang="en-US" dirty="0" smtClean="0"/>
              <a:t> --</a:t>
            </a:r>
            <a:r>
              <a:rPr lang="en-US" dirty="0" err="1" smtClean="0"/>
              <a:t>keyserver</a:t>
            </a:r>
            <a:r>
              <a:rPr lang="en-US" dirty="0" smtClean="0"/>
              <a:t> pgp.mit.edu --</a:t>
            </a:r>
            <a:r>
              <a:rPr lang="en-US" dirty="0" err="1" smtClean="0"/>
              <a:t>sendkeys</a:t>
            </a:r>
            <a:r>
              <a:rPr lang="en-US" dirty="0"/>
              <a:t> AFB046C7</a:t>
            </a:r>
            <a:endParaRPr lang="en-US" dirty="0" smtClean="0"/>
          </a:p>
          <a:p>
            <a:r>
              <a:rPr lang="el-GR" dirty="0" smtClean="0"/>
              <a:t>Επισκευθείτε το </a:t>
            </a:r>
            <a:r>
              <a:rPr lang="en-US" dirty="0" smtClean="0">
                <a:hlinkClick r:id="rId2"/>
              </a:rPr>
              <a:t>http://pgp.mit.edu</a:t>
            </a:r>
            <a:r>
              <a:rPr lang="en-US" dirty="0" smtClean="0"/>
              <a:t> </a:t>
            </a:r>
            <a:r>
              <a:rPr lang="el-GR" dirty="0" smtClean="0"/>
              <a:t>και βρείτε το όνομά σας</a:t>
            </a:r>
            <a:endParaRPr lang="en-US" dirty="0" smtClean="0"/>
          </a:p>
          <a:p>
            <a:pPr lvl="1"/>
            <a:r>
              <a:rPr lang="el-GR" dirty="0" smtClean="0"/>
              <a:t>Μπορείτε να αναζητήσετε με βάση το όνομα</a:t>
            </a:r>
            <a:r>
              <a:rPr lang="en-US" dirty="0" smtClean="0"/>
              <a:t>: </a:t>
            </a:r>
            <a:r>
              <a:rPr lang="en-US" dirty="0" err="1" smtClean="0"/>
              <a:t>Dionysis</a:t>
            </a:r>
            <a:r>
              <a:rPr lang="en-US" dirty="0" smtClean="0"/>
              <a:t> </a:t>
            </a:r>
            <a:r>
              <a:rPr lang="en-US" dirty="0" err="1" smtClean="0"/>
              <a:t>Zindros</a:t>
            </a:r>
            <a:endParaRPr lang="en-US" dirty="0" smtClean="0"/>
          </a:p>
          <a:p>
            <a:pPr lvl="1"/>
            <a:r>
              <a:rPr lang="el-GR" dirty="0" smtClean="0"/>
              <a:t>Ή με βάση το </a:t>
            </a:r>
            <a:r>
              <a:rPr lang="en-US" dirty="0" smtClean="0"/>
              <a:t>e-mail: </a:t>
            </a:r>
            <a:r>
              <a:rPr lang="en-US" dirty="0" err="1" smtClean="0"/>
              <a:t>dionyziz</a:t>
            </a:r>
            <a:endParaRPr lang="el-GR" dirty="0" smtClean="0"/>
          </a:p>
          <a:p>
            <a:pPr lvl="1"/>
            <a:r>
              <a:rPr lang="el-GR" dirty="0" smtClean="0"/>
              <a:t>Ή με βάση το αναγνωριστικό: </a:t>
            </a:r>
            <a:r>
              <a:rPr lang="en-US" dirty="0" smtClean="0"/>
              <a:t>0xAFB046C7 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97182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Λήψη κλειδιού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Κατεβάστε το κλειδί κάποιου άλλου:</a:t>
            </a:r>
            <a:endParaRPr lang="en-US" dirty="0"/>
          </a:p>
          <a:p>
            <a:r>
              <a:rPr lang="el-GR" dirty="0"/>
              <a:t>Βρείτε το στο </a:t>
            </a:r>
            <a:r>
              <a:rPr lang="en-US" dirty="0">
                <a:hlinkClick r:id="rId2"/>
              </a:rPr>
              <a:t>http://pgp.mit.edu</a:t>
            </a:r>
            <a:r>
              <a:rPr lang="en-US" dirty="0"/>
              <a:t> </a:t>
            </a:r>
            <a:r>
              <a:rPr lang="el-GR" dirty="0"/>
              <a:t>και αντιγράψτε το αναγνωριστικό</a:t>
            </a:r>
            <a:endParaRPr lang="en-US" dirty="0"/>
          </a:p>
          <a:p>
            <a:r>
              <a:rPr lang="el-GR" dirty="0" smtClean="0"/>
              <a:t>Τρέξτε:</a:t>
            </a:r>
            <a:endParaRPr lang="el-GR" dirty="0"/>
          </a:p>
          <a:p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pgp.mit.edu --</a:t>
            </a:r>
            <a:r>
              <a:rPr lang="en-US" dirty="0" err="1"/>
              <a:t>recvkeys</a:t>
            </a:r>
            <a:r>
              <a:rPr lang="en-US" dirty="0"/>
              <a:t> AFB046C7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Προβολή κλειδιών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Προβολή όλων των κλειδιών: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l-GR" dirty="0" smtClean="0"/>
              <a:t>Αναζήτηση συγκεκριμένου κλειδιού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gpg</a:t>
            </a:r>
            <a:r>
              <a:rPr lang="en-US" dirty="0" smtClean="0"/>
              <a:t> --list-keys </a:t>
            </a:r>
            <a:r>
              <a:rPr lang="en-US" dirty="0" err="1" smtClean="0"/>
              <a:t>Petros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0593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123112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355474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κρυπτογράφηση γίνεται με το </a:t>
            </a:r>
            <a:r>
              <a:rPr lang="el-GR" b="1" dirty="0" smtClean="0"/>
              <a:t>δημόσιο κλειδί του παραλήπτη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κλειδί του παραλήπτη και να φαίνεται στο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pPr marL="0" indent="0">
              <a:buNone/>
            </a:pPr>
            <a:endParaRPr lang="el-GR" b="1" dirty="0" smtClean="0"/>
          </a:p>
          <a:p>
            <a:r>
              <a:rPr lang="en-US" dirty="0" err="1" smtClean="0"/>
              <a:t>gpg</a:t>
            </a:r>
            <a:r>
              <a:rPr lang="en-US" dirty="0" smtClean="0"/>
              <a:t> -a --encrypt --recipient “</a:t>
            </a:r>
            <a:r>
              <a:rPr lang="en-US" dirty="0" err="1" smtClean="0"/>
              <a:t>Petros</a:t>
            </a:r>
            <a:r>
              <a:rPr lang="en-US" dirty="0" smtClean="0"/>
              <a:t> </a:t>
            </a:r>
            <a:r>
              <a:rPr lang="en-US" dirty="0" err="1" smtClean="0"/>
              <a:t>Angelatos</a:t>
            </a:r>
            <a:r>
              <a:rPr lang="en-US" dirty="0" smtClean="0"/>
              <a:t>”</a:t>
            </a:r>
          </a:p>
          <a:p>
            <a:r>
              <a:rPr lang="el-GR" dirty="0" smtClean="0"/>
              <a:t>Πληκτρολογούμε το μήνυμά μας</a:t>
            </a:r>
          </a:p>
          <a:p>
            <a:r>
              <a:rPr lang="el-GR" dirty="0" smtClean="0"/>
              <a:t>Λήγουμε με </a:t>
            </a:r>
            <a:r>
              <a:rPr lang="en-US" dirty="0" smtClean="0"/>
              <a:t>enter </a:t>
            </a:r>
            <a:r>
              <a:rPr lang="el-GR" dirty="0" smtClean="0"/>
              <a:t>και</a:t>
            </a:r>
            <a:r>
              <a:rPr lang="en-US" dirty="0" smtClean="0"/>
              <a:t> end of file</a:t>
            </a:r>
          </a:p>
          <a:p>
            <a:pPr lvl="1"/>
            <a:r>
              <a:rPr lang="en-US" dirty="0" smtClean="0"/>
              <a:t>Ctrl + D </a:t>
            </a:r>
            <a:r>
              <a:rPr lang="el-GR" dirty="0" smtClean="0"/>
              <a:t>στο</a:t>
            </a:r>
            <a:r>
              <a:rPr lang="en-US" dirty="0"/>
              <a:t> </a:t>
            </a:r>
            <a:r>
              <a:rPr lang="en-US" dirty="0" smtClean="0"/>
              <a:t>Linux &amp; Mac</a:t>
            </a:r>
          </a:p>
          <a:p>
            <a:pPr lvl="1"/>
            <a:r>
              <a:rPr lang="en-US" dirty="0" smtClean="0"/>
              <a:t>Ctrl + Z </a:t>
            </a:r>
            <a:r>
              <a:rPr lang="el-GR" dirty="0" smtClean="0"/>
              <a:t>και </a:t>
            </a:r>
            <a:r>
              <a:rPr lang="en-US" dirty="0" smtClean="0"/>
              <a:t>enter </a:t>
            </a:r>
            <a:r>
              <a:rPr lang="el-GR" dirty="0" smtClean="0"/>
              <a:t>στα </a:t>
            </a:r>
            <a:r>
              <a:rPr lang="en-US" dirty="0" smtClean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61566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Κρυπτογραφημένο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-----BEGIN PGP MESSAGE-----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hQIMA</a:t>
            </a:r>
            <a:r>
              <a:rPr lang="en-US" dirty="0"/>
              <a:t>/Q/0aJzO2nwAQ/9EQLRQlXB/xTCm8eLYs3sFwDglix4Hvc2Vxipo+KLUwbD</a:t>
            </a:r>
          </a:p>
          <a:p>
            <a:pPr marL="0" indent="0">
              <a:buNone/>
            </a:pPr>
            <a:r>
              <a:rPr lang="en-US" dirty="0"/>
              <a:t>3PkzwkvPbNckzi0Wb2lAmu7UXBRnS1i++iATD+8bDGeCLN1GCdVnOefkij6JVSxS</a:t>
            </a:r>
          </a:p>
          <a:p>
            <a:pPr marL="0" indent="0">
              <a:buNone/>
            </a:pPr>
            <a:r>
              <a:rPr lang="en-US" dirty="0"/>
              <a:t>NKXPJV9tdBTd9oBwCtKCuMlrIeIvZHm9Bvf52vKfB1z/fr6gviS78Z21ZAoBoPKF</a:t>
            </a:r>
          </a:p>
          <a:p>
            <a:pPr marL="0" indent="0">
              <a:buNone/>
            </a:pPr>
            <a:r>
              <a:rPr lang="en-US" dirty="0"/>
              <a:t>9KGQqmD9IMaXQzVN+OJaftulViqlIN1HuAowggqUZbcX8M8AUMgDSGv0DhPyJy7J</a:t>
            </a:r>
          </a:p>
          <a:p>
            <a:pPr marL="0" indent="0">
              <a:buNone/>
            </a:pPr>
            <a:r>
              <a:rPr lang="en-US" dirty="0"/>
              <a:t>R7blowS7b3pTUIjLmkJqDF30eVa0A+JeeVG3NSdf1hy/PYEgFpekce0UEax6P/w2</a:t>
            </a:r>
          </a:p>
          <a:p>
            <a:pPr marL="0" indent="0">
              <a:buNone/>
            </a:pPr>
            <a:r>
              <a:rPr lang="en-US" dirty="0"/>
              <a:t>aDgKBPLnLnrEYRWlJFVhhC5BeUExoHS7/HmLWX1JHS7Nj7AWElr6F91Zem1rfl7Q</a:t>
            </a:r>
          </a:p>
          <a:p>
            <a:pPr marL="0" indent="0">
              <a:buNone/>
            </a:pPr>
            <a:r>
              <a:rPr lang="en-US" dirty="0"/>
              <a:t>VI7BK6wdwz1cnjZQG5I+9IGoG68gYZoyUwGjy/QzkzGUI3TtCSz7pFnaMGnvhz7B</a:t>
            </a:r>
          </a:p>
          <a:p>
            <a:pPr marL="0" indent="0">
              <a:buNone/>
            </a:pPr>
            <a:r>
              <a:rPr lang="en-US" dirty="0"/>
              <a:t>suSp7ACKGpIpnqjLBdH0zzCiEBbGnmPfLbDBMOltK3O34bOTxjNB7hmp5ijN6Q3i</a:t>
            </a:r>
          </a:p>
          <a:p>
            <a:pPr marL="0" indent="0">
              <a:buNone/>
            </a:pPr>
            <a:r>
              <a:rPr lang="en-US" dirty="0"/>
              <a:t>tuC1HypX6FhOpex4NBTxVCFNGPHWtntoDl2OymstcMWxun2wBkUXPUZob5/</a:t>
            </a:r>
            <a:r>
              <a:rPr lang="en-US" dirty="0" err="1"/>
              <a:t>lScXP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qqY0mjbDoyPFg97qM0MeRJhUEwjJGLXP3o6qeXvjE5eYd6gds2NgtGjFr8OVbeyi</a:t>
            </a:r>
          </a:p>
          <a:p>
            <a:pPr marL="0" indent="0">
              <a:buNone/>
            </a:pPr>
            <a:r>
              <a:rPr lang="en-US" dirty="0"/>
              <a:t>YXNjmJFnHCX+4Fjx4KxuYpdsZjdM6K7/GQhfJAV4lLSenzTp1LkQTZibYwJwrJXS</a:t>
            </a:r>
          </a:p>
          <a:p>
            <a:pPr marL="0" indent="0">
              <a:buNone/>
            </a:pPr>
            <a:r>
              <a:rPr lang="en-US" dirty="0"/>
              <a:t>SQGq9zcYoxJ6qevhcoDRa3tlhjbmKhejIPRaxJw2x9tVXSapX//xQO3KInoOZAJ3</a:t>
            </a:r>
          </a:p>
          <a:p>
            <a:pPr marL="0" indent="0">
              <a:buNone/>
            </a:pPr>
            <a:r>
              <a:rPr lang="en-US" dirty="0"/>
              <a:t>niP4+UD3CR7ufQH/Y6ZNa36r/Z1KalLq5jo=</a:t>
            </a:r>
          </a:p>
          <a:p>
            <a:pPr marL="0" indent="0">
              <a:buNone/>
            </a:pPr>
            <a:r>
              <a:rPr lang="en-US" dirty="0"/>
              <a:t>=</a:t>
            </a:r>
            <a:r>
              <a:rPr lang="en-US" dirty="0" err="1"/>
              <a:t>BuYS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-----END PGP MESSAGE-----</a:t>
            </a:r>
          </a:p>
        </p:txBody>
      </p:sp>
    </p:spTree>
    <p:extLst>
      <p:ext uri="{BB962C8B-B14F-4D97-AF65-F5344CB8AC3E}">
        <p14:creationId xmlns:p14="http://schemas.microsoft.com/office/powerpoint/2010/main" val="99367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Στέλνουμε όλο το μήνυμα από το:</a:t>
            </a:r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n-US" dirty="0" smtClean="0"/>
              <a:t>----END PGP MESSAGE----</a:t>
            </a:r>
          </a:p>
          <a:p>
            <a:r>
              <a:rPr lang="el-GR" dirty="0" smtClean="0"/>
              <a:t>Συμπεριλαμβάνοντας αυτά τα κομμάτια</a:t>
            </a:r>
          </a:p>
        </p:txBody>
      </p:sp>
    </p:spTree>
    <p:extLst>
      <p:ext uri="{BB962C8B-B14F-4D97-AF65-F5344CB8AC3E}">
        <p14:creationId xmlns:p14="http://schemas.microsoft.com/office/powerpoint/2010/main" val="84749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Δεν θέλει να το διαβάσουν άλλοι</a:t>
            </a:r>
            <a:endParaRPr lang="en-US" dirty="0" smtClean="0"/>
          </a:p>
          <a:p>
            <a:r>
              <a:rPr lang="el-GR" dirty="0" smtClean="0"/>
              <a:t>Μοιράζονται ένα </a:t>
            </a:r>
            <a:r>
              <a:rPr lang="el-GR" b="1" dirty="0" smtClean="0"/>
              <a:t>κοινό μυστικό κλειδί</a:t>
            </a:r>
            <a:endParaRPr lang="el-GR" b="1" dirty="0" smtClean="0"/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κλειδί</a:t>
            </a:r>
          </a:p>
          <a:p>
            <a:r>
              <a:rPr lang="el-GR" dirty="0" smtClean="0"/>
              <a:t>Στέλνει στο δίκτυο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το κρυπτογραφημένο κείμενο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κλειδί</a:t>
            </a:r>
          </a:p>
          <a:p>
            <a:r>
              <a:rPr lang="el-GR" dirty="0" smtClean="0"/>
              <a:t>Λαμβάνει το αρχικό 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Αποκρυπτογράφηση μηνύματος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--decrypt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copy/paste </a:t>
            </a:r>
            <a:r>
              <a:rPr lang="el-GR" dirty="0" smtClean="0"/>
              <a:t>το μήνυμά μας</a:t>
            </a:r>
            <a:endParaRPr lang="en-US" dirty="0" smtClean="0"/>
          </a:p>
          <a:p>
            <a:pPr lvl="1"/>
            <a:r>
              <a:rPr lang="el-GR" dirty="0" smtClean="0"/>
              <a:t>Από το ----</a:t>
            </a:r>
            <a:r>
              <a:rPr lang="en-US" dirty="0" smtClean="0"/>
              <a:t>BEGIN PGP MESSAGE----</a:t>
            </a:r>
          </a:p>
          <a:p>
            <a:pPr lvl="1"/>
            <a:r>
              <a:rPr lang="el-GR" dirty="0" smtClean="0"/>
              <a:t>Έως το </a:t>
            </a:r>
            <a:r>
              <a:rPr lang="en-US" dirty="0" smtClean="0"/>
              <a:t>----END PGP MESSAGE----</a:t>
            </a:r>
            <a:endParaRPr lang="el-GR" dirty="0" smtClean="0"/>
          </a:p>
          <a:p>
            <a:r>
              <a:rPr lang="el-GR" dirty="0" smtClean="0"/>
              <a:t>Λήγουμε με </a:t>
            </a:r>
            <a:r>
              <a:rPr lang="en-US" dirty="0"/>
              <a:t>e</a:t>
            </a:r>
            <a:r>
              <a:rPr lang="en-US" dirty="0" smtClean="0"/>
              <a:t>nter &amp; end of file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492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176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στέλνει ένα κρυπτογραφημένο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Πριν το στείλει θέλει να επιβεβαιώσει ότι είναι σωστό</a:t>
            </a:r>
          </a:p>
          <a:p>
            <a:r>
              <a:rPr lang="el-GR" dirty="0" smtClean="0"/>
              <a:t>Μπορεί να αποκρυπτογραφήσει αυτό που κρυπτογράφησε;</a:t>
            </a:r>
            <a:endParaRPr lang="en-US" dirty="0" smtClean="0"/>
          </a:p>
          <a:p>
            <a:r>
              <a:rPr lang="el-GR" dirty="0" smtClean="0"/>
              <a:t>Όχι!</a:t>
            </a:r>
          </a:p>
          <a:p>
            <a:r>
              <a:rPr lang="el-GR" dirty="0" smtClean="0"/>
              <a:t>Η κρυπτογράφηση έγινε με το δημόσιο κλειδί του </a:t>
            </a:r>
            <a:r>
              <a:rPr lang="en-US" dirty="0" smtClean="0"/>
              <a:t>Bob.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δεν έχει το ιδιωτικό κλειδί του </a:t>
            </a:r>
            <a:r>
              <a:rPr lang="en-US" dirty="0" smtClean="0"/>
              <a:t>Bob.</a:t>
            </a:r>
            <a:endParaRPr lang="el-GR" dirty="0" smtClean="0"/>
          </a:p>
          <a:p>
            <a:r>
              <a:rPr lang="el-GR" dirty="0" smtClean="0"/>
              <a:t>Ό,τι κρυπτογραφείται με το δημόσιο κλειδί κάποιου, αποκρυπτογραφείται με το αντίστοιχο ιδιωτικό!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53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15969595" cy="1015312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39752" y="4869160"/>
            <a:ext cx="1728193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Ασύμμετρη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Άρχή λειτουργίας:</a:t>
            </a:r>
          </a:p>
          <a:p>
            <a:pPr lvl="1"/>
            <a:r>
              <a:rPr lang="el-GR" dirty="0" smtClean="0"/>
              <a:t>Ό,τι κρυπτογραφείται με το δημόσιο κλειδί κάποιου, αποκρυπτογραφείται από το αντίστοιχο ιδιωτικό του.</a:t>
            </a:r>
          </a:p>
          <a:p>
            <a:pPr lvl="1"/>
            <a:r>
              <a:rPr lang="el-GR" b="1" dirty="0" smtClean="0"/>
              <a:t>Ό,τι κρυπτογραφείται με το ιδιωτικό κλειδί κάποιου, αποκρυπτογραφείται από το αντίστοιχο δημόσιο του</a:t>
            </a:r>
            <a:r>
              <a:rPr lang="el-GR" b="1" dirty="0" smtClean="0"/>
              <a:t>.</a:t>
            </a:r>
          </a:p>
          <a:p>
            <a:pPr lvl="1"/>
            <a:endParaRPr lang="el-GR" b="1" dirty="0"/>
          </a:p>
          <a:p>
            <a:r>
              <a:rPr lang="el-GR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37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συμβαίνει αν η </a:t>
            </a:r>
            <a:r>
              <a:rPr lang="en-US" dirty="0" smtClean="0"/>
              <a:t>Alice </a:t>
            </a:r>
            <a:r>
              <a:rPr lang="el-GR" dirty="0" smtClean="0"/>
              <a:t>κρυπτογραφήσει ένα μήνυμα με το ιδιωτικό κλειδί της;</a:t>
            </a:r>
          </a:p>
          <a:p>
            <a:r>
              <a:rPr lang="el-GR" dirty="0" smtClean="0"/>
              <a:t>Ποιος μπορεί να το διαβάσει;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0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κρυπογραφεί το μήνυμά της με το </a:t>
            </a:r>
            <a:r>
              <a:rPr lang="el-GR" b="1" dirty="0" smtClean="0"/>
              <a:t>ιδιωτικό κλειδί της</a:t>
            </a:r>
            <a:endParaRPr lang="el-GR" b="1" dirty="0" smtClean="0"/>
          </a:p>
          <a:p>
            <a:r>
              <a:rPr lang="el-GR" dirty="0" smtClean="0"/>
              <a:t>Στέλνει στο δίκτυο το κρυπτογραφημένο </a:t>
            </a:r>
            <a:r>
              <a:rPr lang="el-GR" dirty="0" smtClean="0"/>
              <a:t>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</a:t>
            </a:r>
            <a:r>
              <a:rPr lang="el-GR" dirty="0" smtClean="0"/>
              <a:t>το κρυπτογραφημένο κείμενο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αποκρυπτογραφεί το κρυπτογραφημένο κείμενο 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  <a:p>
            <a:r>
              <a:rPr lang="el-GR" dirty="0" smtClean="0"/>
              <a:t>Λαμβάνει το αρχικό </a:t>
            </a:r>
            <a:r>
              <a:rPr lang="el-GR" dirty="0" smtClean="0"/>
              <a:t>κείμενο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dirty="0" smtClean="0"/>
              <a:t>θέλει να στείλει ένα μήνυμα στον </a:t>
            </a:r>
            <a:r>
              <a:rPr lang="en-US" dirty="0" smtClean="0"/>
              <a:t>Bob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θέλει να επιβεβαιώσει ότι το έγραψε η </a:t>
            </a:r>
            <a:r>
              <a:rPr lang="en-US" dirty="0" smtClean="0"/>
              <a:t>Alice</a:t>
            </a:r>
            <a:endParaRPr lang="en-US" dirty="0" smtClean="0"/>
          </a:p>
          <a:p>
            <a:r>
              <a:rPr lang="el-GR" dirty="0" smtClean="0"/>
              <a:t>Ο καθένας έχει το ιδιωτικό και δημόσιο κλειδί του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Alice </a:t>
            </a:r>
            <a:r>
              <a:rPr lang="el-GR" b="1" dirty="0" smtClean="0"/>
              <a:t>υπογράφει</a:t>
            </a:r>
            <a:r>
              <a:rPr lang="el-GR" dirty="0" smtClean="0"/>
              <a:t> το </a:t>
            </a:r>
            <a:r>
              <a:rPr lang="el-GR" dirty="0" smtClean="0"/>
              <a:t>μήνυμά της με το </a:t>
            </a:r>
            <a:r>
              <a:rPr lang="el-GR" b="1" dirty="0" smtClean="0"/>
              <a:t>ιδιωτικό κλειδί της</a:t>
            </a:r>
            <a:endParaRPr lang="el-GR" b="1" dirty="0" smtClean="0"/>
          </a:p>
          <a:p>
            <a:r>
              <a:rPr lang="el-GR" dirty="0" smtClean="0"/>
              <a:t>Στέλνει στο δίκτυο 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  <a:endParaRPr lang="en-US" dirty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dirty="0" smtClean="0"/>
              <a:t>λαμβάνει </a:t>
            </a:r>
            <a:r>
              <a:rPr lang="el-GR" dirty="0" smtClean="0"/>
              <a:t>το </a:t>
            </a:r>
            <a:r>
              <a:rPr lang="el-GR" b="1" dirty="0" smtClean="0"/>
              <a:t>υπογεγραμμένο</a:t>
            </a:r>
            <a:r>
              <a:rPr lang="el-GR" dirty="0" smtClean="0"/>
              <a:t> κείμενο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n-US" dirty="0" smtClean="0"/>
              <a:t>Bob </a:t>
            </a:r>
            <a:r>
              <a:rPr lang="el-GR" b="1" dirty="0" smtClean="0"/>
              <a:t>επιβεβαιώνει</a:t>
            </a:r>
            <a:r>
              <a:rPr lang="el-GR" dirty="0" smtClean="0"/>
              <a:t> </a:t>
            </a:r>
            <a:r>
              <a:rPr lang="el-GR" dirty="0" smtClean="0"/>
              <a:t>το υπογεγραμμένο κείμενο </a:t>
            </a:r>
            <a:r>
              <a:rPr lang="el-GR" dirty="0" smtClean="0"/>
              <a:t>με το </a:t>
            </a:r>
            <a:r>
              <a:rPr lang="el-GR" b="1" dirty="0" smtClean="0"/>
              <a:t>δημόσιο κλειδί της </a:t>
            </a:r>
            <a:r>
              <a:rPr lang="en-US" b="1" dirty="0" smtClean="0"/>
              <a:t>Alice</a:t>
            </a: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72775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s</a:t>
            </a:r>
          </a:p>
          <a:p>
            <a:pPr lvl="1"/>
            <a:r>
              <a:rPr lang="en-US" dirty="0"/>
              <a:t>Alice’s secret</a:t>
            </a:r>
            <a:r>
              <a:rPr lang="el-GR" dirty="0"/>
              <a:t> 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Alice’s public 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n-US" dirty="0" smtClean="0"/>
              <a:t>Bob’s 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/>
              <a:t>μυστικό κλειδί</a:t>
            </a:r>
            <a:endParaRPr lang="en-US" dirty="0"/>
          </a:p>
          <a:p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baseline="-25000" dirty="0"/>
          </a:p>
          <a:p>
            <a:pPr lvl="1"/>
            <a:r>
              <a:rPr lang="en-US" dirty="0" smtClean="0"/>
              <a:t>Bob’s public </a:t>
            </a:r>
            <a:r>
              <a:rPr lang="en-US" dirty="0"/>
              <a:t>– </a:t>
            </a:r>
            <a:r>
              <a:rPr lang="el-GR" dirty="0"/>
              <a:t>δημόσιο κλειδί</a:t>
            </a:r>
            <a:endParaRPr lang="en-US" dirty="0"/>
          </a:p>
          <a:p>
            <a:r>
              <a:rPr lang="en-US" dirty="0" smtClean="0"/>
              <a:t>c = </a:t>
            </a:r>
            <a:r>
              <a:rPr lang="en-US" dirty="0" smtClean="0"/>
              <a:t>S(</a:t>
            </a:r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r>
              <a:rPr lang="en-US" dirty="0" smtClean="0"/>
              <a:t>, </a:t>
            </a:r>
            <a:r>
              <a:rPr lang="en-US" dirty="0" smtClean="0"/>
              <a:t>m)</a:t>
            </a:r>
          </a:p>
          <a:p>
            <a:pPr lvl="1"/>
            <a:r>
              <a:rPr lang="en-US" dirty="0" smtClean="0"/>
              <a:t>sign </a:t>
            </a:r>
            <a:r>
              <a:rPr lang="el-GR" dirty="0" smtClean="0"/>
              <a:t>–</a:t>
            </a:r>
            <a:r>
              <a:rPr lang="en-US" dirty="0" smtClean="0"/>
              <a:t> </a:t>
            </a:r>
            <a:r>
              <a:rPr lang="el-GR" dirty="0" smtClean="0"/>
              <a:t>υπογραφή του μηνύματος </a:t>
            </a:r>
            <a:r>
              <a:rPr lang="en-US" dirty="0" smtClean="0"/>
              <a:t>m</a:t>
            </a:r>
            <a:r>
              <a:rPr lang="el-GR" dirty="0" smtClean="0"/>
              <a:t> </a:t>
            </a:r>
            <a:r>
              <a:rPr lang="el-GR" dirty="0" smtClean="0"/>
              <a:t>με κλειδί </a:t>
            </a:r>
            <a:r>
              <a:rPr lang="el-GR" dirty="0" smtClean="0"/>
              <a:t>Β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</a:t>
            </a:r>
            <a:r>
              <a:rPr lang="en-US" dirty="0" smtClean="0"/>
              <a:t>V(</a:t>
            </a:r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r>
              <a:rPr lang="en-US" dirty="0" smtClean="0"/>
              <a:t>, c, m)</a:t>
            </a:r>
            <a:endParaRPr lang="en-US" dirty="0" smtClean="0"/>
          </a:p>
          <a:p>
            <a:pPr lvl="1"/>
            <a:r>
              <a:rPr lang="en-US" dirty="0" smtClean="0"/>
              <a:t>verify </a:t>
            </a:r>
            <a:r>
              <a:rPr lang="el-GR" dirty="0" smtClean="0"/>
              <a:t>– επιβεβαίωση υπογραφής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l-GR" dirty="0" smtClean="0"/>
              <a:t>Β</a:t>
            </a:r>
            <a:r>
              <a:rPr lang="en-US" baseline="-25000" dirty="0" smtClean="0"/>
              <a:t>p</a:t>
            </a:r>
            <a:endParaRPr lang="en-US" dirty="0" smtClean="0"/>
          </a:p>
          <a:p>
            <a:r>
              <a:rPr lang="el-GR" dirty="0" smtClean="0"/>
              <a:t>Ορθότητα: </a:t>
            </a:r>
            <a:r>
              <a:rPr lang="en-US" dirty="0" smtClean="0"/>
              <a:t>V(</a:t>
            </a:r>
            <a:r>
              <a:rPr lang="el-GR" dirty="0" smtClean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S(</a:t>
            </a:r>
            <a:r>
              <a:rPr lang="el-GR" dirty="0"/>
              <a:t>Β</a:t>
            </a:r>
            <a:r>
              <a:rPr lang="en-US" baseline="-25000" dirty="0"/>
              <a:t>p</a:t>
            </a:r>
            <a:r>
              <a:rPr lang="en-US" dirty="0" smtClean="0"/>
              <a:t>, m</a:t>
            </a:r>
            <a:r>
              <a:rPr lang="en-US" dirty="0" smtClean="0"/>
              <a:t>), m) </a:t>
            </a:r>
            <a:r>
              <a:rPr lang="en-US" dirty="0" smtClean="0"/>
              <a:t>= </a:t>
            </a:r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Υπογραφή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Επιβεβαίωση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</a:t>
            </a:r>
            <a:r>
              <a:rPr lang="en-US" baseline="-25000" dirty="0" err="1" smtClean="0"/>
              <a:t>p</a:t>
            </a:r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424836"/>
            <a:ext cx="1029698" cy="71259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91142" y="406802"/>
            <a:ext cx="484914" cy="13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24" y="5775885"/>
            <a:ext cx="1211627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Ψηφιακές υπογραφές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Πιο ασφαλείς από τις συμβατικές υπογραφές</a:t>
            </a:r>
          </a:p>
          <a:p>
            <a:r>
              <a:rPr lang="el-GR" dirty="0" smtClean="0"/>
              <a:t>Δεν μπορούν να παραχαρακτούν</a:t>
            </a:r>
            <a:endParaRPr lang="en-US" dirty="0" smtClean="0"/>
          </a:p>
          <a:p>
            <a:r>
              <a:rPr lang="el-GR" dirty="0" smtClean="0"/>
              <a:t>Περιλαμβάνουν το αρχικό καθαρό κείμενο μαζί με την υπογραφή</a:t>
            </a:r>
          </a:p>
          <a:p>
            <a:r>
              <a:rPr lang="el-GR" dirty="0" smtClean="0"/>
              <a:t>Είναι </a:t>
            </a:r>
            <a:r>
              <a:rPr lang="el-GR" b="1" dirty="0" smtClean="0"/>
              <a:t>συνδεδεμένες</a:t>
            </a:r>
            <a:r>
              <a:rPr lang="el-GR" dirty="0" smtClean="0"/>
              <a:t> με το κείμενο που υπογράφονται</a:t>
            </a:r>
          </a:p>
          <a:p>
            <a:r>
              <a:rPr lang="el-GR" dirty="0" smtClean="0"/>
              <a:t>Κάθε υπογραφή είναι διαφορετική και εξαρτάται από το κείμενο</a:t>
            </a:r>
          </a:p>
          <a:p>
            <a:r>
              <a:rPr lang="el-GR" dirty="0" smtClean="0"/>
              <a:t>Αν αλλάξει το κείμενο, η υπογραφή δεν είναι πια έγκυρη!</a:t>
            </a:r>
          </a:p>
          <a:p>
            <a:r>
              <a:rPr lang="el-GR" dirty="0" smtClean="0"/>
              <a:t>Δεν γίνεται να αντιγράψω μία υπογραφή και να τη βάλω σε άλλο κείμενο</a:t>
            </a:r>
          </a:p>
          <a:p>
            <a:r>
              <a:rPr lang="el-GR" dirty="0" smtClean="0"/>
              <a:t>Είστε ενδεχομένως νομικά υπεύθυνοι γι’ αυτές!</a:t>
            </a:r>
          </a:p>
        </p:txBody>
      </p:sp>
    </p:spTree>
    <p:extLst>
      <p:ext uri="{BB962C8B-B14F-4D97-AF65-F5344CB8AC3E}">
        <p14:creationId xmlns:p14="http://schemas.microsoft.com/office/powerpoint/2010/main" val="21640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Μην </a:t>
            </a:r>
            <a:r>
              <a:rPr lang="el-GR" dirty="0"/>
              <a:t>δίνετε τα κλειδιά σας σε </a:t>
            </a:r>
            <a:r>
              <a:rPr lang="el-GR" b="1" dirty="0"/>
              <a:t>κανέναν </a:t>
            </a:r>
            <a:r>
              <a:rPr lang="el-GR" b="1" dirty="0" smtClean="0"/>
              <a:t>άλλο</a:t>
            </a:r>
            <a:endParaRPr lang="en-US" b="1" dirty="0" smtClean="0"/>
          </a:p>
          <a:p>
            <a:pPr lvl="1"/>
            <a:r>
              <a:rPr lang="el-GR" dirty="0" smtClean="0"/>
              <a:t>Γονείς, φίλους, ερωμένους...</a:t>
            </a:r>
            <a:endParaRPr lang="el-GR" dirty="0"/>
          </a:p>
          <a:p>
            <a:r>
              <a:rPr lang="el-GR" dirty="0"/>
              <a:t>Προστατέψτε τον υπολογιστή σας με κωδικό </a:t>
            </a:r>
            <a:r>
              <a:rPr lang="el-GR" dirty="0" smtClean="0"/>
              <a:t>πρόσβασης</a:t>
            </a:r>
            <a:endParaRPr lang="el-GR" dirty="0"/>
          </a:p>
          <a:p>
            <a:r>
              <a:rPr lang="el-GR" dirty="0"/>
              <a:t>Προστατέψτε</a:t>
            </a:r>
            <a:r>
              <a:rPr lang="en-US" dirty="0"/>
              <a:t> </a:t>
            </a:r>
            <a:r>
              <a:rPr lang="el-GR" dirty="0"/>
              <a:t>το </a:t>
            </a:r>
            <a:r>
              <a:rPr lang="el-GR" dirty="0" smtClean="0"/>
              <a:t>κλειδί </a:t>
            </a:r>
            <a:r>
              <a:rPr lang="el-GR" dirty="0"/>
              <a:t>σας με κωδικό </a:t>
            </a:r>
            <a:r>
              <a:rPr lang="el-GR" dirty="0" smtClean="0"/>
              <a:t>πρόσβασης</a:t>
            </a:r>
          </a:p>
          <a:p>
            <a:r>
              <a:rPr lang="el-GR" dirty="0" smtClean="0"/>
              <a:t>Μην χρησιμοποιείται αυτούς τους κωδικούς αλλού</a:t>
            </a:r>
          </a:p>
          <a:p>
            <a:r>
              <a:rPr lang="el-GR" dirty="0" smtClean="0"/>
              <a:t>Φροντίστε να μην είναι οι ίδιοι</a:t>
            </a:r>
          </a:p>
          <a:p>
            <a:r>
              <a:rPr lang="el-GR" dirty="0" smtClean="0"/>
              <a:t>Μην τρέχετε προγράμματα που δεν ξέρετε στον υπολογιστή σας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2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Δημιουργία ψηφιακής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gpg</a:t>
            </a:r>
            <a:r>
              <a:rPr lang="en-US" dirty="0" smtClean="0"/>
              <a:t> --</a:t>
            </a:r>
            <a:r>
              <a:rPr lang="en-US" dirty="0" err="1" smtClean="0"/>
              <a:t>clearsign</a:t>
            </a:r>
            <a:endParaRPr lang="en-US" dirty="0"/>
          </a:p>
          <a:p>
            <a:r>
              <a:rPr lang="el-GR" dirty="0" smtClean="0"/>
              <a:t>Πληκτρολογούμε το μήνυμα που θέλουμε να υπογράψουμε</a:t>
            </a:r>
          </a:p>
          <a:p>
            <a:r>
              <a:rPr lang="el-GR" dirty="0"/>
              <a:t>Λήγουμε με </a:t>
            </a:r>
            <a:r>
              <a:rPr lang="en-US" dirty="0"/>
              <a:t>enter </a:t>
            </a:r>
            <a:r>
              <a:rPr lang="el-GR" dirty="0"/>
              <a:t>και</a:t>
            </a:r>
            <a:r>
              <a:rPr lang="en-US" dirty="0"/>
              <a:t> end of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Στέλνουμε το αποτέλεσμα</a:t>
            </a:r>
          </a:p>
          <a:p>
            <a:r>
              <a:rPr lang="el-GR" dirty="0" smtClean="0"/>
              <a:t>Από το:</a:t>
            </a:r>
            <a:endParaRPr lang="en-US" dirty="0" smtClean="0"/>
          </a:p>
          <a:p>
            <a:pPr lvl="1"/>
            <a:r>
              <a:rPr lang="en-US" dirty="0" smtClean="0"/>
              <a:t>----BEGIN PGP MESSAGE----</a:t>
            </a:r>
          </a:p>
          <a:p>
            <a:r>
              <a:rPr lang="el-GR" dirty="0" smtClean="0"/>
              <a:t>Έως το:</a:t>
            </a:r>
          </a:p>
          <a:p>
            <a:pPr lvl="1"/>
            <a:r>
              <a:rPr lang="el-GR" dirty="0" smtClean="0"/>
              <a:t>----</a:t>
            </a:r>
            <a:r>
              <a:rPr lang="en-US" dirty="0" smtClean="0"/>
              <a:t>END PGP SIGNATURE----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4513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171400"/>
            <a:ext cx="12345290" cy="7848872"/>
          </a:xfrm>
        </p:spPr>
      </p:pic>
    </p:spTree>
    <p:extLst>
      <p:ext uri="{BB962C8B-B14F-4D97-AF65-F5344CB8AC3E}">
        <p14:creationId xmlns:p14="http://schemas.microsoft.com/office/powerpoint/2010/main" val="97224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Υπογεγραμμένο μήνυμα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-----BEGIN PGP SIGNED MESSAGE-----</a:t>
            </a:r>
          </a:p>
          <a:p>
            <a:pPr marL="0" indent="0">
              <a:buNone/>
            </a:pPr>
            <a:r>
              <a:rPr lang="en-US" dirty="0"/>
              <a:t>Hash: SHA1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Alice, I love you.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valentine,</a:t>
            </a:r>
          </a:p>
          <a:p>
            <a:pPr marL="0" indent="0">
              <a:buNone/>
            </a:pPr>
            <a:r>
              <a:rPr lang="en-US" dirty="0"/>
              <a:t>Bob.</a:t>
            </a:r>
          </a:p>
          <a:p>
            <a:pPr marL="0" indent="0">
              <a:buNone/>
            </a:pPr>
            <a:r>
              <a:rPr lang="en-US" dirty="0"/>
              <a:t>-----BEGIN PGP SIGNATURE-----</a:t>
            </a:r>
          </a:p>
          <a:p>
            <a:pPr marL="0" indent="0">
              <a:buNone/>
            </a:pPr>
            <a:r>
              <a:rPr lang="en-US" dirty="0"/>
              <a:t>Version: </a:t>
            </a:r>
            <a:r>
              <a:rPr lang="en-US" dirty="0" err="1"/>
              <a:t>GnuPG</a:t>
            </a:r>
            <a:r>
              <a:rPr lang="en-US" dirty="0"/>
              <a:t>/MacGPG2 v2.0.20 (Darwin)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iQIcBAEBAgAGBQJS</a:t>
            </a:r>
            <a:r>
              <a:rPr lang="en-US" dirty="0"/>
              <a:t>/CacAAoJEB9LX5T0Tq/4U+cP/Rl2nK0TTEq+FAzyBYmGTq4M</a:t>
            </a:r>
          </a:p>
          <a:p>
            <a:pPr marL="0" indent="0">
              <a:buNone/>
            </a:pPr>
            <a:r>
              <a:rPr lang="en-US" dirty="0"/>
              <a:t>FBUn16krK8T0S6cMpq+ripOHCH1TbN04ZryGMcZ13PfH3OxNFx7maRYXdDQM1mQK</a:t>
            </a:r>
          </a:p>
          <a:p>
            <a:pPr marL="0" indent="0">
              <a:buNone/>
            </a:pPr>
            <a:r>
              <a:rPr lang="en-US" dirty="0"/>
              <a:t>bqjBaaTV1UWudI2A6tei8bfQVVXdfWmqW+sUXkTIVHhJUlPfX+NFipmNRzZ0YQue</a:t>
            </a:r>
          </a:p>
          <a:p>
            <a:pPr marL="0" indent="0">
              <a:buNone/>
            </a:pPr>
            <a:r>
              <a:rPr lang="en-US" dirty="0"/>
              <a:t>7Z5eewGWXNzcZbMmkFKj3svDHSXYpa57KPF2wT5KQXhodybNfggYA0H5GsekoHT0</a:t>
            </a:r>
          </a:p>
          <a:p>
            <a:pPr marL="0" indent="0">
              <a:buNone/>
            </a:pPr>
            <a:r>
              <a:rPr lang="en-US" dirty="0"/>
              <a:t>vtM25BCOheqY0bWjWfRE1y5OArzipSg9NNrUWZVOrqpFs2WYILaIg/CwbDydnd1Z</a:t>
            </a:r>
          </a:p>
          <a:p>
            <a:pPr marL="0" indent="0">
              <a:buNone/>
            </a:pPr>
            <a:r>
              <a:rPr lang="en-US" dirty="0"/>
              <a:t>W2GP6ZHRlFMisgtIgFvOH3OY7nKejLdBU6beKEnfiR5c72Ic440NbH1DxRsoyxtE</a:t>
            </a:r>
          </a:p>
          <a:p>
            <a:pPr marL="0" indent="0">
              <a:buNone/>
            </a:pPr>
            <a:r>
              <a:rPr lang="en-US" dirty="0"/>
              <a:t>Ukptn7EAOg4+6gvfdvKTtlj6CHplcH8vuiLkxhE6E91zQelTd8IvFdVNJ51AHLVD</a:t>
            </a:r>
          </a:p>
          <a:p>
            <a:pPr marL="0" indent="0">
              <a:buNone/>
            </a:pPr>
            <a:r>
              <a:rPr lang="en-US" dirty="0"/>
              <a:t>o5zLHQF7HujTDVHw1AUZjP5quQ1/mB5FcTe0oUugkYJ7mCZhQ/oRMf1O3jBHY8nw</a:t>
            </a:r>
          </a:p>
          <a:p>
            <a:pPr marL="0" indent="0">
              <a:buNone/>
            </a:pPr>
            <a:r>
              <a:rPr lang="en-US" dirty="0"/>
              <a:t>e5/joeEgMfvNQjDFjagQZpmGtvQGpuGHTIbRW65g8VQFw1axHVdMfBf7F/0o0c4l</a:t>
            </a:r>
          </a:p>
          <a:p>
            <a:pPr marL="0" indent="0">
              <a:buNone/>
            </a:pPr>
            <a:r>
              <a:rPr lang="en-US" dirty="0"/>
              <a:t>awHo1IYmC1yQgm4sRj+UdFjCSgzY2Av7tbBwbO/vP1W3hJhwrEWJhe08YamyPviJ</a:t>
            </a:r>
          </a:p>
          <a:p>
            <a:pPr marL="0" indent="0">
              <a:buNone/>
            </a:pPr>
            <a:r>
              <a:rPr lang="en-US" dirty="0"/>
              <a:t>TbQ7/fPN0AX1W1F6wGIvuQE/dg8Fm8JtxagOlakegN3qcFMzNVB4TzRp1IiEezu0</a:t>
            </a:r>
          </a:p>
          <a:p>
            <a:pPr marL="0" indent="0">
              <a:buNone/>
            </a:pPr>
            <a:r>
              <a:rPr lang="en-US" dirty="0"/>
              <a:t>RP1Fz8oBmuvoDctC/</a:t>
            </a:r>
            <a:r>
              <a:rPr lang="en-US" dirty="0" err="1"/>
              <a:t>NqU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=1jZq</a:t>
            </a:r>
          </a:p>
          <a:p>
            <a:pPr marL="0" indent="0">
              <a:buNone/>
            </a:pPr>
            <a:r>
              <a:rPr lang="en-US" dirty="0"/>
              <a:t>-----END PGP SIGNATURE-----</a:t>
            </a:r>
          </a:p>
        </p:txBody>
      </p:sp>
    </p:spTree>
    <p:extLst>
      <p:ext uri="{BB962C8B-B14F-4D97-AF65-F5344CB8AC3E}">
        <p14:creationId xmlns:p14="http://schemas.microsoft.com/office/powerpoint/2010/main" val="123653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Επιβεβαίωση υπογραφής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επιβεβαίωση γίνεται με το </a:t>
            </a:r>
            <a:r>
              <a:rPr lang="el-GR" b="1" dirty="0" smtClean="0"/>
              <a:t>δημόσιο κλειδί του αποστολέα</a:t>
            </a:r>
            <a:endParaRPr lang="en-US" b="1" dirty="0" smtClean="0"/>
          </a:p>
          <a:p>
            <a:r>
              <a:rPr lang="el-GR" dirty="0" smtClean="0"/>
              <a:t>Πρέπει πρώτα να έχουμε κατεβάσει το δημόσιο κλειδί του αποστολέα και να φαίνεται στο</a:t>
            </a:r>
            <a:r>
              <a:rPr lang="en-US" dirty="0"/>
              <a:t> </a:t>
            </a:r>
            <a:r>
              <a:rPr lang="en-US" dirty="0" err="1" smtClean="0"/>
              <a:t>gpg</a:t>
            </a:r>
            <a:r>
              <a:rPr lang="en-US" dirty="0" smtClean="0"/>
              <a:t> --list-keys</a:t>
            </a:r>
          </a:p>
          <a:p>
            <a:endParaRPr lang="en-US" dirty="0"/>
          </a:p>
          <a:p>
            <a:r>
              <a:rPr lang="en-US" dirty="0" err="1" smtClean="0"/>
              <a:t>gpg</a:t>
            </a:r>
            <a:r>
              <a:rPr lang="en-US" dirty="0" smtClean="0"/>
              <a:t> --verify</a:t>
            </a:r>
          </a:p>
          <a:p>
            <a:r>
              <a:rPr lang="el-GR" dirty="0" smtClean="0"/>
              <a:t>Κάνουμε επικόλληση το μήνυμα</a:t>
            </a:r>
            <a:endParaRPr lang="en-US" dirty="0" smtClean="0"/>
          </a:p>
          <a:p>
            <a:endParaRPr lang="el-GR" dirty="0"/>
          </a:p>
          <a:p>
            <a:r>
              <a:rPr lang="el-GR" dirty="0" smtClean="0"/>
              <a:t>Θα πρέπει να δούμε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Good signature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sym typeface="Wingdings" panose="05000000000000000000" pitchFamily="2" charset="2"/>
              </a:rPr>
              <a:t>Έγκυρη υπογραφή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Bad signature  </a:t>
            </a:r>
            <a:r>
              <a:rPr lang="el-GR" dirty="0" smtClean="0">
                <a:sym typeface="Wingdings" panose="05000000000000000000" pitchFamily="2" charset="2"/>
              </a:rPr>
              <a:t>Λάθος υπογραφή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5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Έννοιες στην κρυπτογραφία</a:t>
            </a:r>
          </a:p>
          <a:p>
            <a:r>
              <a:rPr lang="el-GR" dirty="0"/>
              <a:t>Έννοιες στην ασύμμετρη κρυπτογραφία</a:t>
            </a:r>
            <a:endParaRPr lang="en-US" dirty="0"/>
          </a:p>
          <a:p>
            <a:r>
              <a:rPr lang="el-GR" dirty="0"/>
              <a:t>GPG</a:t>
            </a:r>
            <a:endParaRPr lang="en-US" dirty="0"/>
          </a:p>
          <a:p>
            <a:r>
              <a:rPr lang="el-GR" dirty="0"/>
              <a:t>Κρυπτογράφηση &amp; αποκρυπτογράφηση μηνυμάτων</a:t>
            </a:r>
          </a:p>
          <a:p>
            <a:r>
              <a:rPr lang="el-GR" dirty="0"/>
              <a:t>Ψηφιακές υπογραφές &amp; επιβεβαίωση</a:t>
            </a:r>
          </a:p>
          <a:p>
            <a:r>
              <a:rPr lang="el-GR" dirty="0"/>
              <a:t>Web-of-trust &amp; υπογραφή κλειδιών</a:t>
            </a:r>
          </a:p>
          <a:p>
            <a:r>
              <a:rPr lang="el-GR" dirty="0"/>
              <a:t>Κρυπτογραφημένο </a:t>
            </a:r>
            <a:r>
              <a:rPr lang="el-GR" dirty="0" smtClean="0"/>
              <a:t>e-mail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53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90600"/>
          </a:xfrm>
        </p:spPr>
        <p:txBody>
          <a:bodyPr/>
          <a:lstStyle/>
          <a:p>
            <a:r>
              <a:rPr lang="el-GR" dirty="0" smtClean="0"/>
              <a:t>Συγχαρητήρια!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3"/>
            <a:ext cx="5266928" cy="4752528"/>
          </a:xfrm>
        </p:spPr>
        <p:txBody>
          <a:bodyPr>
            <a:normAutofit/>
          </a:bodyPr>
          <a:lstStyle/>
          <a:p>
            <a:r>
              <a:rPr lang="el-GR" dirty="0" smtClean="0"/>
              <a:t>Μπορείτε </a:t>
            </a:r>
            <a:r>
              <a:rPr lang="el-GR" dirty="0" smtClean="0"/>
              <a:t>να επικοινωνείτε με ασφάλεια!</a:t>
            </a:r>
            <a:endParaRPr lang="en-US" dirty="0" smtClean="0"/>
          </a:p>
        </p:txBody>
      </p:sp>
      <p:pic>
        <p:nvPicPr>
          <p:cNvPr id="9218" name="Picture 2" descr="C:\Documents and Settings\dionyziz\Τα έγγραφά μου\web-development\thumbs_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4664"/>
            <a:ext cx="3109352" cy="28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Την επόμενη φορά...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Ασφάλεια δικτύων</a:t>
            </a:r>
            <a:endParaRPr lang="en-US" dirty="0" smtClean="0"/>
          </a:p>
          <a:p>
            <a:r>
              <a:rPr lang="en-US" dirty="0" smtClean="0"/>
              <a:t>HTTPS, PKI, ARP, HSTS</a:t>
            </a:r>
            <a:endParaRPr lang="el-GR" dirty="0" smtClean="0"/>
          </a:p>
          <a:p>
            <a:r>
              <a:rPr lang="el-GR" dirty="0" smtClean="0"/>
              <a:t>Μία προχωρημένη επίθεση: </a:t>
            </a:r>
            <a:r>
              <a:rPr lang="en-US" dirty="0" smtClean="0"/>
              <a:t>BREACH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814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856312"/>
          </a:xfrm>
        </p:spPr>
        <p:txBody>
          <a:bodyPr/>
          <a:lstStyle/>
          <a:p>
            <a:r>
              <a:rPr lang="en-US" dirty="0" smtClean="0"/>
              <a:t>m</a:t>
            </a:r>
          </a:p>
          <a:p>
            <a:pPr lvl="1"/>
            <a:r>
              <a:rPr lang="en-US" dirty="0" smtClean="0"/>
              <a:t>message </a:t>
            </a:r>
            <a:r>
              <a:rPr lang="el-GR" dirty="0"/>
              <a:t>–</a:t>
            </a:r>
            <a:r>
              <a:rPr lang="el-GR" dirty="0" smtClean="0"/>
              <a:t> καθαρό κείμενο</a:t>
            </a:r>
            <a:endParaRPr lang="en-US" dirty="0" smtClean="0"/>
          </a:p>
          <a:p>
            <a:r>
              <a:rPr lang="en-US" dirty="0"/>
              <a:t>s</a:t>
            </a:r>
          </a:p>
          <a:p>
            <a:pPr lvl="1"/>
            <a:r>
              <a:rPr lang="en-US" dirty="0" smtClean="0"/>
              <a:t>secret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μυστικό κλειδί</a:t>
            </a:r>
            <a:endParaRPr lang="en-US" dirty="0" smtClean="0"/>
          </a:p>
          <a:p>
            <a:r>
              <a:rPr lang="en-US" dirty="0" smtClean="0"/>
              <a:t>c = E(s, m)</a:t>
            </a:r>
          </a:p>
          <a:p>
            <a:pPr lvl="1"/>
            <a:r>
              <a:rPr lang="en-US" dirty="0" smtClean="0"/>
              <a:t>encrypt</a:t>
            </a:r>
            <a:r>
              <a:rPr lang="el-GR" dirty="0" smtClean="0"/>
              <a:t> </a:t>
            </a:r>
            <a:r>
              <a:rPr lang="el-GR" dirty="0"/>
              <a:t>–</a:t>
            </a:r>
            <a:r>
              <a:rPr lang="en-US" dirty="0"/>
              <a:t> </a:t>
            </a:r>
            <a:r>
              <a:rPr lang="el-GR" dirty="0" smtClean="0"/>
              <a:t>κρυπτογράφηση </a:t>
            </a:r>
            <a:r>
              <a:rPr lang="en-US" dirty="0" smtClean="0"/>
              <a:t>m</a:t>
            </a:r>
            <a:r>
              <a:rPr lang="el-GR" dirty="0" smtClean="0"/>
              <a:t> 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κρυπτοκείμενο </a:t>
            </a:r>
            <a:r>
              <a:rPr lang="en-US" dirty="0" smtClean="0"/>
              <a:t>c</a:t>
            </a:r>
          </a:p>
          <a:p>
            <a:r>
              <a:rPr lang="en-US" dirty="0"/>
              <a:t>m</a:t>
            </a:r>
            <a:r>
              <a:rPr lang="en-US" dirty="0" smtClean="0"/>
              <a:t> = D(s, c)</a:t>
            </a:r>
          </a:p>
          <a:p>
            <a:pPr lvl="1"/>
            <a:r>
              <a:rPr lang="en-US" dirty="0" smtClean="0"/>
              <a:t>decrypt </a:t>
            </a:r>
            <a:r>
              <a:rPr lang="el-GR" dirty="0" smtClean="0"/>
              <a:t>– αποκρυπτογράφηση </a:t>
            </a:r>
            <a:r>
              <a:rPr lang="en-US" dirty="0" smtClean="0"/>
              <a:t>c </a:t>
            </a:r>
            <a:r>
              <a:rPr lang="el-GR" dirty="0" smtClean="0"/>
              <a:t>με κλειδί </a:t>
            </a:r>
            <a:r>
              <a:rPr lang="en-US" dirty="0" smtClean="0"/>
              <a:t>s</a:t>
            </a:r>
          </a:p>
          <a:p>
            <a:pPr lvl="1"/>
            <a:r>
              <a:rPr lang="el-GR" dirty="0" smtClean="0"/>
              <a:t>δίνει ως αποτέλεσμα το καθαρό κείμενο </a:t>
            </a:r>
            <a:r>
              <a:rPr lang="en-US" dirty="0" smtClean="0"/>
              <a:t>m</a:t>
            </a:r>
          </a:p>
          <a:p>
            <a:r>
              <a:rPr lang="el-GR" dirty="0" smtClean="0"/>
              <a:t>Ορθότητα: </a:t>
            </a:r>
            <a:r>
              <a:rPr lang="en-US" dirty="0" smtClean="0"/>
              <a:t>D(s, E(s, m))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15885"/>
            <a:ext cx="411480" cy="1325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4335368"/>
            <a:ext cx="407068" cy="1325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268" y="2341765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Alice</a:t>
            </a:r>
            <a:endParaRPr lang="en-US" sz="2400" dirty="0">
              <a:latin typeface="xkcd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4739" y="5661248"/>
            <a:ext cx="9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xkcd" panose="02000603000000000000" pitchFamily="2" charset="0"/>
              </a:rPr>
              <a:t>BOB</a:t>
            </a:r>
            <a:endParaRPr lang="en-US" sz="2400" dirty="0">
              <a:latin typeface="xkcd" panose="02000603000000000000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12652" y="1772816"/>
            <a:ext cx="7315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63888" y="1484784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52894" y="1588150"/>
            <a:ext cx="19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Κρυπτογράφηση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 flipH="1">
            <a:off x="4515712" y="2060848"/>
            <a:ext cx="5497" cy="25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52894" y="4672779"/>
            <a:ext cx="191464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88666" y="4795129"/>
            <a:ext cx="18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chemeClr val="bg1"/>
                </a:solidFill>
              </a:rPr>
              <a:t>Αποκρυπτογράφηση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15712" y="1015885"/>
            <a:ext cx="0" cy="468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30" y="429816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4495145" y="5276991"/>
            <a:ext cx="8740" cy="384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www.corkscrewsonline.com/images/brass_key_21_corkscr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92" y="5805517"/>
            <a:ext cx="492964" cy="5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5478530" y="4941168"/>
            <a:ext cx="7496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mattcutts.com/images/blackhat-stick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39" y="2673291"/>
            <a:ext cx="463414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3073" y="14034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09786" y="20655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0681" y="45694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46998" y="1056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20759" y="52926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4448" y="3956093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xkcd" panose="02000603000000000000" pitchFamily="2" charset="0"/>
              </a:rPr>
              <a:t>EVE</a:t>
            </a:r>
            <a:endParaRPr lang="en-US" dirty="0">
              <a:latin typeface="xkc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Συμμετρική κρυπτογραφία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Σήμερα χρησιμοποιούμε το σύστημα </a:t>
            </a:r>
            <a:r>
              <a:rPr lang="en-US" dirty="0" smtClean="0"/>
              <a:t>AES</a:t>
            </a:r>
          </a:p>
          <a:p>
            <a:r>
              <a:rPr lang="el-GR" dirty="0" smtClean="0"/>
              <a:t>Γρήγορη</a:t>
            </a:r>
          </a:p>
          <a:p>
            <a:r>
              <a:rPr lang="el-GR" dirty="0" smtClean="0"/>
              <a:t>Για κρυπτογράφηση σε σκληρούς δίσκους</a:t>
            </a:r>
          </a:p>
          <a:p>
            <a:r>
              <a:rPr lang="el-GR" dirty="0" smtClean="0"/>
              <a:t>Για κρυπτογράφηση πολλών δεδομένων στο δίκτυο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Προβλήματα συμμετρικής κρυπτογραφίας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ζεύγος ανθρώπων χρειάζεται ένα κλειδί</a:t>
            </a:r>
          </a:p>
          <a:p>
            <a:r>
              <a:rPr lang="en-US" dirty="0" smtClean="0"/>
              <a:t>n </a:t>
            </a:r>
            <a:r>
              <a:rPr lang="el-GR" dirty="0" smtClean="0"/>
              <a:t>άνθρωποι </a:t>
            </a:r>
            <a:r>
              <a:rPr lang="el-GR" dirty="0" smtClean="0">
                <a:sym typeface="Wingdings" panose="05000000000000000000" pitchFamily="2" charset="2"/>
              </a:rPr>
              <a:t> ~</a:t>
            </a:r>
            <a:r>
              <a:rPr lang="en-US" dirty="0" smtClean="0">
                <a:sym typeface="Wingdings" panose="05000000000000000000" pitchFamily="2" charset="2"/>
              </a:rPr>
              <a:t>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l-GR" dirty="0" smtClean="0">
                <a:sym typeface="Wingdings" panose="05000000000000000000" pitchFamily="2" charset="2"/>
              </a:rPr>
              <a:t>κλειδιά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l-GR" dirty="0" smtClean="0">
                <a:sym typeface="Wingdings" panose="05000000000000000000" pitchFamily="2" charset="2"/>
              </a:rPr>
              <a:t>Τα κλειδιά πρέπει να μείνουν μυστικά</a:t>
            </a:r>
          </a:p>
          <a:p>
            <a:r>
              <a:rPr lang="el-GR" dirty="0" smtClean="0">
                <a:sym typeface="Wingdings" panose="05000000000000000000" pitchFamily="2" charset="2"/>
              </a:rPr>
              <a:t>Κάπως πρέπει να τα ανταλλάξουν</a:t>
            </a:r>
          </a:p>
          <a:p>
            <a:endParaRPr lang="el-G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15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3752</TotalTime>
  <Words>1803</Words>
  <Application>Microsoft Office PowerPoint</Application>
  <PresentationFormat>On-screen Show (4:3)</PresentationFormat>
  <Paragraphs>392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Wingdings</vt:lpstr>
      <vt:lpstr>xkcd</vt:lpstr>
      <vt:lpstr>Clarity</vt:lpstr>
      <vt:lpstr>GPG &amp; κρυπτογραφια</vt:lpstr>
      <vt:lpstr>Στόχος της ώρας</vt:lpstr>
      <vt:lpstr>Όσο ξεκινάμε...</vt:lpstr>
      <vt:lpstr>Συμμετρική κρυπτογραφία</vt:lpstr>
      <vt:lpstr>PowerPoint Presentation</vt:lpstr>
      <vt:lpstr>PowerPoint Presentation</vt:lpstr>
      <vt:lpstr>PowerPoint Presentation</vt:lpstr>
      <vt:lpstr>Συμμετρική κρυπτογραφία</vt:lpstr>
      <vt:lpstr>Προβλήματα συμμετρικής κρυπτογραφίας</vt:lpstr>
      <vt:lpstr>Ασύμμετρη κρυπτογραφία</vt:lpstr>
      <vt:lpstr>Diffie &amp; Hellman</vt:lpstr>
      <vt:lpstr>RSA</vt:lpstr>
      <vt:lpstr>Ασύμμετρη κρυπτογραφία</vt:lpstr>
      <vt:lpstr>Ασύμμετρη κρυπτογραφία</vt:lpstr>
      <vt:lpstr>PowerPoint Presentation</vt:lpstr>
      <vt:lpstr>PowerPoint Presentation</vt:lpstr>
      <vt:lpstr>PowerPoint Presentation</vt:lpstr>
      <vt:lpstr>PowerPoint Presentation</vt:lpstr>
      <vt:lpstr>Από την θεωρία στην πράξη</vt:lpstr>
      <vt:lpstr>PowerPoint Presentation</vt:lpstr>
      <vt:lpstr>Δημιουργία κλειδιού</vt:lpstr>
      <vt:lpstr>Passphrase</vt:lpstr>
      <vt:lpstr>PowerPoint Presentation</vt:lpstr>
      <vt:lpstr>Πληροφορίες κλειδιών</vt:lpstr>
      <vt:lpstr>Ημερομηνία λήξης κλειδιού</vt:lpstr>
      <vt:lpstr>Προβολή κλειδιών</vt:lpstr>
      <vt:lpstr>PowerPoint Presentation</vt:lpstr>
      <vt:lpstr>PowerPoint Presentation</vt:lpstr>
      <vt:lpstr>PowerPoint Presentation</vt:lpstr>
      <vt:lpstr>Όσο συνεχίζουμε...</vt:lpstr>
      <vt:lpstr>Key server</vt:lpstr>
      <vt:lpstr>Δημοσίευση κλειδιού</vt:lpstr>
      <vt:lpstr>Λήψη κλειδιού</vt:lpstr>
      <vt:lpstr>Προβολή κλειδιών</vt:lpstr>
      <vt:lpstr>PowerPoint Presentation</vt:lpstr>
      <vt:lpstr>PowerPoint Presentation</vt:lpstr>
      <vt:lpstr>Κρυπτογράφηση μηνύματος</vt:lpstr>
      <vt:lpstr>Κρυπτογραφημένο μήνυμα</vt:lpstr>
      <vt:lpstr>Κρυπτογράφηση μηνύματος</vt:lpstr>
      <vt:lpstr>Αποκρυπτογράφηση μηνύματος</vt:lpstr>
      <vt:lpstr>Quiz</vt:lpstr>
      <vt:lpstr>Quiz</vt:lpstr>
      <vt:lpstr>PowerPoint Presentation</vt:lpstr>
      <vt:lpstr>Ασύμμετρη κρυπτογραφία</vt:lpstr>
      <vt:lpstr>Quiz</vt:lpstr>
      <vt:lpstr>Ψηφιακές υπογραφές</vt:lpstr>
      <vt:lpstr>Ψηφιακές υπογραφές</vt:lpstr>
      <vt:lpstr>PowerPoint Presentation</vt:lpstr>
      <vt:lpstr>PowerPoint Presentation</vt:lpstr>
      <vt:lpstr>Ψηφιακές υπογραφές</vt:lpstr>
      <vt:lpstr>Operations security</vt:lpstr>
      <vt:lpstr>Δημιουργία ψηφιακής υπογραφής</vt:lpstr>
      <vt:lpstr>PowerPoint Presentation</vt:lpstr>
      <vt:lpstr>Υπογεγραμμένο μήνυμα</vt:lpstr>
      <vt:lpstr>Επιβεβαίωση υπογραφής</vt:lpstr>
      <vt:lpstr>Μάθαμε</vt:lpstr>
      <vt:lpstr>Συγχαρητήρια!</vt:lpstr>
      <vt:lpstr>Την επόμενη φορά...</vt:lpstr>
    </vt:vector>
  </TitlesOfParts>
  <Company>Kamibu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HTML, CSS</dc:title>
  <dc:creator>Dionysis Zindros</dc:creator>
  <cp:lastModifiedBy>john</cp:lastModifiedBy>
  <cp:revision>170</cp:revision>
  <dcterms:created xsi:type="dcterms:W3CDTF">2010-08-21T11:02:20Z</dcterms:created>
  <dcterms:modified xsi:type="dcterms:W3CDTF">2014-02-13T02:08:15Z</dcterms:modified>
</cp:coreProperties>
</file>